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617" r:id="rId2"/>
    <p:sldId id="256" r:id="rId3"/>
    <p:sldId id="334" r:id="rId4"/>
    <p:sldId id="336" r:id="rId5"/>
    <p:sldId id="306" r:id="rId6"/>
    <p:sldId id="335" r:id="rId7"/>
    <p:sldId id="259" r:id="rId8"/>
    <p:sldId id="257" r:id="rId9"/>
    <p:sldId id="411" r:id="rId10"/>
    <p:sldId id="338" r:id="rId11"/>
    <p:sldId id="621" r:id="rId12"/>
    <p:sldId id="622" r:id="rId13"/>
    <p:sldId id="260" r:id="rId14"/>
    <p:sldId id="620" r:id="rId15"/>
    <p:sldId id="623" r:id="rId16"/>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4426" autoAdjust="0"/>
  </p:normalViewPr>
  <p:slideViewPr>
    <p:cSldViewPr snapToGrid="0">
      <p:cViewPr varScale="1">
        <p:scale>
          <a:sx n="80" d="100"/>
          <a:sy n="80" d="100"/>
        </p:scale>
        <p:origin x="102" y="456"/>
      </p:cViewPr>
      <p:guideLst>
        <p:guide orient="horz" pos="2160"/>
        <p:guide pos="4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4668" tIns="47334" rIns="94668" bIns="47334" rtlCol="0"/>
          <a:lstStyle>
            <a:lvl1pPr algn="r">
              <a:defRPr sz="1200"/>
            </a:lvl1pPr>
          </a:lstStyle>
          <a:p>
            <a:fld id="{9726607B-02B2-4661-8E98-B21074635C9F}" type="datetimeFigureOut">
              <a:rPr kumimoji="1" lang="ja-JP" altLang="en-US" smtClean="0"/>
              <a:t>2023/5/17</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68" tIns="47334" rIns="94668" bIns="47334" rtlCol="0" anchor="b"/>
          <a:lstStyle>
            <a:lvl1pPr algn="r">
              <a:defRPr sz="1200"/>
            </a:lvl1pPr>
          </a:lstStyle>
          <a:p>
            <a:fld id="{031C8595-9AA0-4DFF-915E-9E3FE615DBEA}" type="slidenum">
              <a:rPr kumimoji="1" lang="ja-JP" altLang="en-US" smtClean="0"/>
              <a:t>‹#›</a:t>
            </a:fld>
            <a:endParaRPr kumimoji="1" lang="ja-JP" altLang="en-US"/>
          </a:p>
        </p:txBody>
      </p:sp>
    </p:spTree>
    <p:extLst>
      <p:ext uri="{BB962C8B-B14F-4D97-AF65-F5344CB8AC3E}">
        <p14:creationId xmlns:p14="http://schemas.microsoft.com/office/powerpoint/2010/main" val="37821062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47713" y="835025"/>
            <a:ext cx="5559425" cy="4170363"/>
          </a:xfrm>
          <a:ln/>
        </p:spPr>
      </p:sp>
      <p:sp>
        <p:nvSpPr>
          <p:cNvPr id="123907"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1</a:t>
            </a:fld>
            <a:endParaRPr lang="en-US" altLang="ja-JP" dirty="0">
              <a:ea typeface="ＭＳ Ｐゴシック" charset="-128"/>
            </a:endParaRPr>
          </a:p>
        </p:txBody>
      </p:sp>
    </p:spTree>
    <p:extLst>
      <p:ext uri="{BB962C8B-B14F-4D97-AF65-F5344CB8AC3E}">
        <p14:creationId xmlns:p14="http://schemas.microsoft.com/office/powerpoint/2010/main" val="203814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や家族、関係者からの情報収集は、興味本位で行うものではなく、本人の希望する生活の実現に向けて、支援するために行います。支援内容はニーズに即したものですので、ニーズ把握のためとも言えます。本人の言葉や想いに加え、様々な客観的情報を整理・分析してニーズを把握し、プランニング（手立て）につなげ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a:t>
            </a:fld>
            <a:endParaRPr kumimoji="1" lang="ja-JP" altLang="en-US"/>
          </a:p>
        </p:txBody>
      </p:sp>
    </p:spTree>
    <p:extLst>
      <p:ext uri="{BB962C8B-B14F-4D97-AF65-F5344CB8AC3E}">
        <p14:creationId xmlns:p14="http://schemas.microsoft.com/office/powerpoint/2010/main" val="228614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者の見立てを根拠を含めて可視化・言語化することで、その妥当性が判断しやすくなりますし、他の支援者と共有する際にも役立ちます。様々な支援者の調整役を担う相談支援専門員にとって、可視化・言語化のスキルは大変重要で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3</a:t>
            </a:fld>
            <a:endParaRPr kumimoji="1" lang="ja-JP" altLang="en-US"/>
          </a:p>
        </p:txBody>
      </p:sp>
    </p:spTree>
    <p:extLst>
      <p:ext uri="{BB962C8B-B14F-4D97-AF65-F5344CB8AC3E}">
        <p14:creationId xmlns:p14="http://schemas.microsoft.com/office/powerpoint/2010/main" val="127682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的なアセスメント票の例です。本人の希望や現在の生活、これまでの出来事、家族構成や社会関係と、内容が多岐に渡ります。特に現在の生活については、領域ごとにさらに詳細に記載して、生活全般を把握できるように作られています。事業所ごとに工夫されてもいますが、「生活全般が網羅されている」ことが大切で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4</a:t>
            </a:fld>
            <a:endParaRPr kumimoji="1" lang="ja-JP" altLang="en-US"/>
          </a:p>
        </p:txBody>
      </p:sp>
    </p:spTree>
    <p:extLst>
      <p:ext uri="{BB962C8B-B14F-4D97-AF65-F5344CB8AC3E}">
        <p14:creationId xmlns:p14="http://schemas.microsoft.com/office/powerpoint/2010/main" val="379422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i="0" dirty="0">
                <a:solidFill>
                  <a:srgbClr val="7030A0"/>
                </a:solidFill>
              </a:rPr>
              <a:t>情報収集の際の留意点はスライドの通りです。「本人の言葉」は重要ですが、言葉の背景・真意を理解することこそがポイントだと考えると、発語がないなど、コミュニケーションに困難を抱える方である場合も、表情や行動を観察し、さらに情報収集して、その背景・真意をくみ取ると考えれば、発語の有無が絶対条件でないことも分かり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6</a:t>
            </a:fld>
            <a:endParaRPr kumimoji="1" lang="ja-JP" altLang="en-US"/>
          </a:p>
        </p:txBody>
      </p:sp>
    </p:spTree>
    <p:extLst>
      <p:ext uri="{BB962C8B-B14F-4D97-AF65-F5344CB8AC3E}">
        <p14:creationId xmlns:p14="http://schemas.microsoft.com/office/powerpoint/2010/main" val="266905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の希望する生活の実現に向けて、情報を収集し、整理して、根拠をもって本人を理解する・語れることを目指します。対応から考えてしまうと、極限られた選択肢しか浮かばなかったり、課題ばかりに目がいってしまいがちなので、ニーズを整理した上で、その実現方法を考えることが大切です。本人をよく知ることで、本人の得意なことや恵まれた環境（ストレングス）にも気づきやすくなり、本人の役割・出番も増えて（エンパワメント）、前向きな支援につながります。</a:t>
            </a:r>
            <a:endParaRPr kumimoji="1" lang="en-US" altLang="ja-JP"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7</a:t>
            </a:fld>
            <a:endParaRPr kumimoji="1" lang="ja-JP" altLang="en-US"/>
          </a:p>
        </p:txBody>
      </p:sp>
    </p:spTree>
    <p:extLst>
      <p:ext uri="{BB962C8B-B14F-4D97-AF65-F5344CB8AC3E}">
        <p14:creationId xmlns:p14="http://schemas.microsoft.com/office/powerpoint/2010/main" val="137449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情報と見立てを行ったり来たりしながら、本人理解を深めます。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8</a:t>
            </a:fld>
            <a:endParaRPr kumimoji="1" lang="ja-JP" altLang="en-US"/>
          </a:p>
        </p:txBody>
      </p:sp>
    </p:spTree>
    <p:extLst>
      <p:ext uri="{BB962C8B-B14F-4D97-AF65-F5344CB8AC3E}">
        <p14:creationId xmlns:p14="http://schemas.microsoft.com/office/powerpoint/2010/main" val="318455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ニーズに即した対応や方針を挙げやすくなります。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10</a:t>
            </a:fld>
            <a:endParaRPr kumimoji="1" lang="ja-JP" altLang="en-US"/>
          </a:p>
        </p:txBody>
      </p:sp>
    </p:spTree>
    <p:extLst>
      <p:ext uri="{BB962C8B-B14F-4D97-AF65-F5344CB8AC3E}">
        <p14:creationId xmlns:p14="http://schemas.microsoft.com/office/powerpoint/2010/main" val="34618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FEE7178-BD5F-4125-8454-5CE4A1755D40}"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17491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66E1D1-9A4E-4089-94A5-6AB975AD8878}"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143245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DB85E9-118B-4B2B-A5E2-E3A0C56ED6C7}"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256326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75669C-C854-4675-8E3C-9D456561B3C2}"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235310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6301502-9B33-48FC-8528-CD78ED11ED75}"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384015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0B3208-2EFC-469B-BA9E-7D1EC576DAF1}" type="datetime1">
              <a:rPr kumimoji="1" lang="ja-JP" altLang="en-US" smtClean="0"/>
              <a:t>2023/5/17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173603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FEF1F6-27A7-4BA1-B726-79F812FF25BD}" type="datetime1">
              <a:rPr kumimoji="1" lang="ja-JP" altLang="en-US" smtClean="0"/>
              <a:t>2023/5/17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418542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D6B314-5022-4723-B363-9BC76689940B}" type="datetime1">
              <a:rPr kumimoji="1" lang="ja-JP" altLang="en-US" smtClean="0"/>
              <a:t>2023/5/17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391038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45175-2670-4A7A-B182-02ED4AD3CC9A}" type="datetime1">
              <a:rPr kumimoji="1" lang="ja-JP" altLang="en-US" smtClean="0"/>
              <a:t>2023/5/17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407194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202B39-2606-46F9-8411-6F8D05C26C8F}" type="datetime1">
              <a:rPr kumimoji="1" lang="ja-JP" altLang="en-US" smtClean="0"/>
              <a:t>2023/5/17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143777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A86E09-93EB-4A1E-BF45-7F11F4684410}" type="datetime1">
              <a:rPr kumimoji="1" lang="ja-JP" altLang="en-US" smtClean="0"/>
              <a:t>2023/5/17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301224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DEA57-BD9E-4825-A9C0-BC18E318B106}" type="datetime1">
              <a:rPr kumimoji="1" lang="ja-JP" altLang="en-US" smtClean="0"/>
              <a:t>2023/5/17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219483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1114" y="1623317"/>
            <a:ext cx="7641772" cy="1500663"/>
          </a:xfrm>
          <a:prstGeom prst="rect">
            <a:avLst/>
          </a:prstGeom>
          <a:noFill/>
        </p:spPr>
        <p:txBody>
          <a:bodyPr wrap="square" lIns="84071" tIns="42035" rIns="84071" bIns="42035">
            <a:spAutoFit/>
          </a:bodyPr>
          <a:lstStyle/>
          <a:p>
            <a:pPr algn="ctr">
              <a:defRPr/>
            </a:pPr>
            <a:r>
              <a:rPr lang="ja-JP" altLang="en-US" sz="36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　相談支援従事者指導者養成研修</a:t>
            </a:r>
            <a:endParaRPr lang="en-US" altLang="ja-JP" sz="36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endParaRPr>
          </a:p>
          <a:p>
            <a:pPr algn="ctr">
              <a:defRPr/>
            </a:pPr>
            <a:r>
              <a:rPr lang="ja-JP" altLang="en-US" sz="28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ケアマネジメント基礎コース</a:t>
            </a:r>
            <a:endParaRPr lang="en-US" altLang="ja-JP" sz="28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endParaRPr>
          </a:p>
          <a:p>
            <a:pPr algn="ctr">
              <a:defRPr/>
            </a:pPr>
            <a:r>
              <a:rPr lang="ja-JP" altLang="en-US" sz="28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令和</a:t>
            </a:r>
            <a:r>
              <a:rPr lang="en-US" altLang="ja-JP" sz="28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5</a:t>
            </a:r>
            <a:r>
              <a:rPr lang="ja-JP" altLang="en-US" sz="28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年６月</a:t>
            </a:r>
            <a:r>
              <a:rPr lang="en-US" altLang="ja-JP" sz="28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8</a:t>
            </a:r>
            <a:r>
              <a:rPr lang="ja-JP" altLang="en-US" sz="28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日（午後）</a:t>
            </a:r>
            <a:endParaRPr lang="en-US" altLang="ja-JP" sz="2800" b="1" dirty="0">
              <a:ln w="1905"/>
              <a:gradFill>
                <a:gsLst>
                  <a:gs pos="78000">
                    <a:schemeClr val="tx2">
                      <a:lumMod val="75000"/>
                    </a:schemeClr>
                  </a:gs>
                  <a:gs pos="100000">
                    <a:schemeClr val="accent6">
                      <a:tint val="12000"/>
                      <a:satMod val="255000"/>
                    </a:schemeClr>
                  </a:gs>
                </a:gsLst>
                <a:lin ang="5400000" scaled="1"/>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endParaRPr>
          </a:p>
        </p:txBody>
      </p:sp>
      <p:sp>
        <p:nvSpPr>
          <p:cNvPr id="8" name="Rectangle 3"/>
          <p:cNvSpPr txBox="1">
            <a:spLocks noChangeArrowheads="1"/>
          </p:cNvSpPr>
          <p:nvPr/>
        </p:nvSpPr>
        <p:spPr bwMode="auto">
          <a:xfrm>
            <a:off x="285765" y="505123"/>
            <a:ext cx="8506002" cy="464527"/>
          </a:xfrm>
          <a:prstGeom prst="rect">
            <a:avLst/>
          </a:prstGeom>
          <a:noFill/>
          <a:ln w="9525">
            <a:noFill/>
            <a:miter lim="800000"/>
            <a:headEnd/>
            <a:tailEnd/>
          </a:ln>
        </p:spPr>
        <p:txBody>
          <a:bodyPr lIns="84035" tIns="42019" rIns="84035" bIns="42019"/>
          <a:lstStyle/>
          <a:p>
            <a:pPr algn="r">
              <a:lnSpc>
                <a:spcPct val="80000"/>
              </a:lnSpc>
              <a:spcBef>
                <a:spcPct val="20000"/>
              </a:spcBef>
              <a:defRPr/>
            </a:pPr>
            <a:r>
              <a:rPr lang="ja-JP" altLang="en-US" sz="1292" kern="0" dirty="0">
                <a:latin typeface="メイリオ" panose="020B0604030504040204" pitchFamily="50" charset="-128"/>
                <a:ea typeface="メイリオ" panose="020B0604030504040204" pitchFamily="50" charset="-128"/>
                <a:cs typeface="ＭＳ ゴシック"/>
              </a:rPr>
              <a:t>令和</a:t>
            </a:r>
            <a:r>
              <a:rPr lang="en-US" altLang="ja-JP" sz="1292" kern="0" dirty="0">
                <a:latin typeface="メイリオ" panose="020B0604030504040204" pitchFamily="50" charset="-128"/>
                <a:ea typeface="メイリオ" panose="020B0604030504040204" pitchFamily="50" charset="-128"/>
                <a:cs typeface="ＭＳ ゴシック"/>
              </a:rPr>
              <a:t>5</a:t>
            </a:r>
            <a:r>
              <a:rPr lang="ja-JP" altLang="en-US" sz="1292" kern="0" dirty="0">
                <a:latin typeface="メイリオ" panose="020B0604030504040204" pitchFamily="50" charset="-128"/>
                <a:ea typeface="メイリオ" panose="020B0604030504040204" pitchFamily="50" charset="-128"/>
                <a:cs typeface="ＭＳ ゴシック"/>
              </a:rPr>
              <a:t>年度相談支援従事者指導者養成研修会</a:t>
            </a:r>
            <a:endParaRPr lang="en-US" altLang="ja-JP" sz="1292" kern="0" dirty="0">
              <a:latin typeface="メイリオ" panose="020B0604030504040204" pitchFamily="50" charset="-128"/>
              <a:ea typeface="メイリオ" panose="020B0604030504040204" pitchFamily="50" charset="-128"/>
              <a:cs typeface="ＭＳ ゴシック"/>
            </a:endParaRPr>
          </a:p>
          <a:p>
            <a:pPr algn="r">
              <a:lnSpc>
                <a:spcPct val="80000"/>
              </a:lnSpc>
              <a:spcBef>
                <a:spcPct val="20000"/>
              </a:spcBef>
              <a:defRPr/>
            </a:pPr>
            <a:r>
              <a:rPr lang="ja-JP" altLang="en-US" sz="1292" kern="0" dirty="0">
                <a:latin typeface="メイリオ" panose="020B0604030504040204" pitchFamily="50" charset="-128"/>
                <a:ea typeface="メイリオ" panose="020B0604030504040204" pitchFamily="50" charset="-128"/>
                <a:cs typeface="ＭＳ ゴシック"/>
              </a:rPr>
              <a:t>国立障害者リハビリテーションセンター学院</a:t>
            </a:r>
            <a:endParaRPr lang="ja-JP" altLang="ja-JP" sz="1292" kern="0" dirty="0">
              <a:latin typeface="メイリオ" panose="020B0604030504040204" pitchFamily="50" charset="-128"/>
              <a:ea typeface="メイリオ" panose="020B0604030504040204" pitchFamily="50" charset="-128"/>
              <a:cs typeface="ＭＳ ゴシック"/>
            </a:endParaRPr>
          </a:p>
        </p:txBody>
      </p:sp>
      <p:sp>
        <p:nvSpPr>
          <p:cNvPr id="7" name="テキスト ボックス 6"/>
          <p:cNvSpPr txBox="1"/>
          <p:nvPr/>
        </p:nvSpPr>
        <p:spPr>
          <a:xfrm>
            <a:off x="184175" y="3910783"/>
            <a:ext cx="8783180" cy="461665"/>
          </a:xfrm>
          <a:prstGeom prst="rect">
            <a:avLst/>
          </a:prstGeom>
          <a:noFill/>
          <a:ln w="25400">
            <a:solidFill>
              <a:schemeClr val="tx1"/>
            </a:solidFill>
          </a:ln>
        </p:spPr>
        <p:txBody>
          <a:bodyPr wrap="squar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itchFamily="50" charset="-128"/>
              </a:rPr>
              <a:t>講義</a:t>
            </a:r>
            <a:r>
              <a:rPr lang="en-US" altLang="ja-JP" sz="2400" dirty="0">
                <a:latin typeface="メイリオ" panose="020B0604030504040204" pitchFamily="50" charset="-128"/>
                <a:ea typeface="メイリオ" panose="020B0604030504040204" pitchFamily="50" charset="-128"/>
                <a:cs typeface="メイリオ" pitchFamily="50" charset="-128"/>
              </a:rPr>
              <a:t>【</a:t>
            </a:r>
            <a:r>
              <a:rPr lang="ja-JP" altLang="en-US" sz="2400" dirty="0">
                <a:latin typeface="メイリオ" panose="020B0604030504040204" pitchFamily="50" charset="-128"/>
                <a:ea typeface="メイリオ" panose="020B0604030504040204" pitchFamily="50" charset="-128"/>
                <a:cs typeface="メイリオ" pitchFamily="50" charset="-128"/>
              </a:rPr>
              <a:t>初任者研修のニーズ整理票の導入と相談実践について</a:t>
            </a:r>
            <a:r>
              <a:rPr lang="en-US" altLang="ja-JP" sz="2400" dirty="0">
                <a:latin typeface="メイリオ" panose="020B0604030504040204" pitchFamily="50" charset="-128"/>
                <a:ea typeface="メイリオ" panose="020B0604030504040204" pitchFamily="50" charset="-128"/>
                <a:cs typeface="メイリオ" pitchFamily="50" charset="-128"/>
              </a:rPr>
              <a:t>】</a:t>
            </a:r>
          </a:p>
        </p:txBody>
      </p:sp>
      <p:sp>
        <p:nvSpPr>
          <p:cNvPr id="5" name="Rectangle 3">
            <a:extLst>
              <a:ext uri="{FF2B5EF4-FFF2-40B4-BE49-F238E27FC236}">
                <a16:creationId xmlns:a16="http://schemas.microsoft.com/office/drawing/2014/main" id="{3E5FC927-1838-46EF-B728-E8F50D7B109C}"/>
              </a:ext>
            </a:extLst>
          </p:cNvPr>
          <p:cNvSpPr>
            <a:spLocks noGrp="1" noChangeArrowheads="1"/>
          </p:cNvSpPr>
          <p:nvPr>
            <p:ph type="subTitle" idx="1"/>
          </p:nvPr>
        </p:nvSpPr>
        <p:spPr>
          <a:xfrm>
            <a:off x="1056866" y="5764779"/>
            <a:ext cx="7039417" cy="735206"/>
          </a:xfrm>
        </p:spPr>
        <p:txBody>
          <a:bodyPr>
            <a:noAutofit/>
          </a:bodyPr>
          <a:lstStyle/>
          <a:p>
            <a:pPr eaLnBrk="1" hangingPunct="1">
              <a:lnSpc>
                <a:spcPct val="80000"/>
              </a:lnSpc>
            </a:pPr>
            <a:r>
              <a:rPr lang="ja-JP" altLang="en-US" b="1" dirty="0"/>
              <a:t>長野県　上小圏域基幹相談支援センター</a:t>
            </a:r>
            <a:endParaRPr lang="en-US" altLang="ja-JP" b="1" dirty="0"/>
          </a:p>
          <a:p>
            <a:pPr eaLnBrk="1" hangingPunct="1">
              <a:lnSpc>
                <a:spcPct val="80000"/>
              </a:lnSpc>
            </a:pPr>
            <a:r>
              <a:rPr lang="ja-JP" altLang="en-US" b="1" dirty="0"/>
              <a:t>所長　橋詰　正</a:t>
            </a:r>
            <a:endParaRPr lang="en-US" altLang="ja-JP" b="1" dirty="0"/>
          </a:p>
        </p:txBody>
      </p:sp>
    </p:spTree>
    <p:extLst>
      <p:ext uri="{BB962C8B-B14F-4D97-AF65-F5344CB8AC3E}">
        <p14:creationId xmlns:p14="http://schemas.microsoft.com/office/powerpoint/2010/main" val="384086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51389" y="71843"/>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ニーズ整理の方法（３）</a:t>
            </a:r>
          </a:p>
        </p:txBody>
      </p:sp>
      <p:sp>
        <p:nvSpPr>
          <p:cNvPr id="2" name="スライド番号プレースホルダー 1"/>
          <p:cNvSpPr>
            <a:spLocks noGrp="1"/>
          </p:cNvSpPr>
          <p:nvPr>
            <p:ph type="sldNum" sz="quarter" idx="12"/>
          </p:nvPr>
        </p:nvSpPr>
        <p:spPr>
          <a:xfrm>
            <a:off x="6457950" y="5563871"/>
            <a:ext cx="2057400" cy="365125"/>
          </a:xfrm>
        </p:spPr>
        <p:txBody>
          <a:bodyPr/>
          <a:lstStyle/>
          <a:p>
            <a:fld id="{5FD889E0-CAB2-4699-909D-B9A88D47ACBE}" type="slidenum">
              <a:rPr lang="en-US" smtClean="0"/>
              <a:pPr/>
              <a:t>10</a:t>
            </a:fld>
            <a:endParaRPr lang="en-US"/>
          </a:p>
        </p:txBody>
      </p:sp>
      <p:sp>
        <p:nvSpPr>
          <p:cNvPr id="5" name="正方形/長方形 4"/>
          <p:cNvSpPr/>
          <p:nvPr/>
        </p:nvSpPr>
        <p:spPr>
          <a:xfrm>
            <a:off x="360367" y="1113262"/>
            <a:ext cx="2840038" cy="4791354"/>
          </a:xfrm>
          <a:prstGeom prst="rect">
            <a:avLst/>
          </a:prstGeom>
          <a:solidFill>
            <a:srgbClr val="CCFFCC"/>
          </a:solidFill>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rgbClr val="000000"/>
                </a:solidFill>
                <a:latin typeface="メイリオ"/>
                <a:ea typeface="メイリオ"/>
                <a:cs typeface="メイリオ"/>
              </a:rPr>
              <a:t>インテーク</a:t>
            </a:r>
            <a:endParaRPr kumimoji="1" lang="en-US" altLang="ja-JP" sz="1400" b="1" dirty="0">
              <a:solidFill>
                <a:srgbClr val="000000"/>
              </a:solidFill>
              <a:latin typeface="メイリオ"/>
              <a:ea typeface="メイリオ"/>
              <a:cs typeface="メイリオ"/>
            </a:endParaRPr>
          </a:p>
          <a:p>
            <a:pPr algn="ctr"/>
            <a:r>
              <a:rPr kumimoji="1" lang="ja-JP" altLang="en-US" sz="1400" b="1" dirty="0">
                <a:solidFill>
                  <a:srgbClr val="000000"/>
                </a:solidFill>
                <a:latin typeface="メイリオ"/>
                <a:ea typeface="メイリオ"/>
                <a:cs typeface="メイリオ"/>
              </a:rPr>
              <a:t>（情報の収集・整理）</a:t>
            </a:r>
            <a:endParaRPr kumimoji="1" lang="en-US" altLang="ja-JP" sz="1400" b="1" dirty="0">
              <a:solidFill>
                <a:srgbClr val="000000"/>
              </a:solidFill>
              <a:latin typeface="メイリオ"/>
              <a:ea typeface="メイリオ"/>
              <a:cs typeface="メイリオ"/>
            </a:endParaRPr>
          </a:p>
          <a:p>
            <a:pPr algn="ctr"/>
            <a:endParaRPr kumimoji="1" lang="ja-JP" altLang="en-US" sz="1600" dirty="0">
              <a:solidFill>
                <a:srgbClr val="000000"/>
              </a:solidFill>
              <a:latin typeface="メイリオ"/>
              <a:ea typeface="メイリオ"/>
              <a:cs typeface="メイリオ"/>
            </a:endParaRPr>
          </a:p>
          <a:p>
            <a:pPr algn="ctr"/>
            <a:endParaRPr kumimoji="1" lang="en-US" altLang="ja-JP" sz="1600" dirty="0">
              <a:solidFill>
                <a:srgbClr val="000000"/>
              </a:solidFill>
              <a:latin typeface="メイリオ"/>
              <a:ea typeface="メイリオ"/>
              <a:cs typeface="メイリオ"/>
            </a:endParaRPr>
          </a:p>
          <a:p>
            <a:pPr algn="ctr"/>
            <a:endParaRPr kumimoji="1" lang="en-US" altLang="ja-JP" sz="1600"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p:txBody>
      </p:sp>
      <p:sp>
        <p:nvSpPr>
          <p:cNvPr id="8" name="正方形/長方形 7"/>
          <p:cNvSpPr/>
          <p:nvPr/>
        </p:nvSpPr>
        <p:spPr>
          <a:xfrm>
            <a:off x="3293508" y="1113262"/>
            <a:ext cx="3632225" cy="4791354"/>
          </a:xfrm>
          <a:prstGeom prst="rect">
            <a:avLst/>
          </a:prstGeom>
          <a:solidFill>
            <a:schemeClr val="accent4">
              <a:lumMod val="60000"/>
              <a:lumOff val="40000"/>
            </a:schemeClr>
          </a:solidFill>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rgbClr val="000000"/>
                </a:solidFill>
                <a:latin typeface="メイリオ"/>
                <a:ea typeface="メイリオ"/>
                <a:cs typeface="メイリオ"/>
              </a:rPr>
              <a:t>アセスメント</a:t>
            </a:r>
            <a:endParaRPr kumimoji="1" lang="en-US" altLang="ja-JP" sz="1400" b="1" dirty="0">
              <a:solidFill>
                <a:srgbClr val="000000"/>
              </a:solidFill>
              <a:latin typeface="メイリオ"/>
              <a:ea typeface="メイリオ"/>
              <a:cs typeface="メイリオ"/>
            </a:endParaRPr>
          </a:p>
          <a:p>
            <a:pPr algn="ctr"/>
            <a:r>
              <a:rPr kumimoji="1" lang="ja-JP" altLang="en-US" sz="1400" b="1" dirty="0">
                <a:solidFill>
                  <a:srgbClr val="000000"/>
                </a:solidFill>
                <a:latin typeface="メイリオ"/>
                <a:ea typeface="メイリオ"/>
                <a:cs typeface="メイリオ"/>
              </a:rPr>
              <a:t>（評価）</a:t>
            </a:r>
          </a:p>
          <a:p>
            <a:pPr algn="ctr"/>
            <a:endParaRPr kumimoji="1" lang="en-US" altLang="ja-JP" sz="1600"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p:txBody>
      </p:sp>
      <p:sp>
        <p:nvSpPr>
          <p:cNvPr id="10" name="正方形/長方形 9"/>
          <p:cNvSpPr/>
          <p:nvPr/>
        </p:nvSpPr>
        <p:spPr>
          <a:xfrm>
            <a:off x="3398350" y="1754538"/>
            <a:ext cx="1842516" cy="1220649"/>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a:latin typeface="メイリオ"/>
                <a:ea typeface="メイリオ"/>
                <a:cs typeface="メイリオ"/>
              </a:rPr>
              <a:t>理解・解釈・仮説</a:t>
            </a:r>
            <a:endParaRPr kumimoji="1" lang="en-US" altLang="ja-JP" sz="1400" b="1">
              <a:latin typeface="メイリオ"/>
              <a:ea typeface="メイリオ"/>
              <a:cs typeface="メイリオ"/>
            </a:endParaRPr>
          </a:p>
        </p:txBody>
      </p:sp>
      <p:sp>
        <p:nvSpPr>
          <p:cNvPr id="12" name="正方形/長方形 11"/>
          <p:cNvSpPr/>
          <p:nvPr/>
        </p:nvSpPr>
        <p:spPr>
          <a:xfrm>
            <a:off x="5313751" y="1754539"/>
            <a:ext cx="1493450" cy="1220648"/>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a:ea typeface="メイリオ"/>
                <a:cs typeface="メイリオ"/>
              </a:rPr>
              <a:t>支援課題</a:t>
            </a:r>
            <a:endParaRPr kumimoji="1" lang="en-US" altLang="ja-JP" sz="1400" b="1" dirty="0">
              <a:latin typeface="メイリオ"/>
              <a:ea typeface="メイリオ"/>
              <a:cs typeface="メイリオ"/>
            </a:endParaRPr>
          </a:p>
        </p:txBody>
      </p:sp>
      <p:sp>
        <p:nvSpPr>
          <p:cNvPr id="14" name="正方形/長方形 13"/>
          <p:cNvSpPr/>
          <p:nvPr/>
        </p:nvSpPr>
        <p:spPr>
          <a:xfrm>
            <a:off x="434911" y="1754538"/>
            <a:ext cx="2689290" cy="441705"/>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a:ea typeface="メイリオ"/>
                <a:cs typeface="メイリオ"/>
              </a:rPr>
              <a:t>情報</a:t>
            </a:r>
            <a:endParaRPr kumimoji="1" lang="en-US" altLang="ja-JP" sz="1400" b="1" dirty="0">
              <a:latin typeface="メイリオ"/>
              <a:ea typeface="メイリオ"/>
              <a:cs typeface="メイリオ"/>
            </a:endParaRPr>
          </a:p>
          <a:p>
            <a:pPr algn="ctr"/>
            <a:r>
              <a:rPr kumimoji="1" lang="ja-JP" altLang="en-US" sz="1200" b="1" dirty="0">
                <a:latin typeface="メイリオ"/>
                <a:ea typeface="メイリオ"/>
                <a:cs typeface="メイリオ"/>
              </a:rPr>
              <a:t>見たこと・聴いたこと・</a:t>
            </a:r>
            <a:r>
              <a:rPr kumimoji="1" lang="en-US" altLang="ja-JP" sz="1200" b="1" dirty="0">
                <a:latin typeface="メイリオ"/>
                <a:ea typeface="メイリオ"/>
                <a:cs typeface="メイリオ"/>
              </a:rPr>
              <a:t> </a:t>
            </a:r>
            <a:r>
              <a:rPr kumimoji="1" lang="ja-JP" altLang="en-US" sz="1200" b="1" dirty="0">
                <a:latin typeface="メイリオ"/>
                <a:ea typeface="メイリオ"/>
                <a:cs typeface="メイリオ"/>
              </a:rPr>
              <a:t>データなど</a:t>
            </a:r>
            <a:endParaRPr kumimoji="1" lang="en-US" altLang="ja-JP" sz="1200" b="1" dirty="0">
              <a:latin typeface="メイリオ"/>
              <a:ea typeface="メイリオ"/>
              <a:cs typeface="メイリオ"/>
            </a:endParaRPr>
          </a:p>
        </p:txBody>
      </p:sp>
      <p:sp>
        <p:nvSpPr>
          <p:cNvPr id="24" name="正方形/長方形 23"/>
          <p:cNvSpPr/>
          <p:nvPr/>
        </p:nvSpPr>
        <p:spPr>
          <a:xfrm>
            <a:off x="452312" y="2297854"/>
            <a:ext cx="910822" cy="677334"/>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本人の</a:t>
            </a:r>
          </a:p>
          <a:p>
            <a:pPr algn="ctr"/>
            <a:r>
              <a:rPr kumimoji="1" lang="ja-JP" altLang="en-US" sz="1400" b="1" dirty="0">
                <a:latin typeface="メイリオ" pitchFamily="50" charset="-128"/>
                <a:ea typeface="メイリオ" pitchFamily="50" charset="-128"/>
                <a:cs typeface="メイリオ" pitchFamily="50" charset="-128"/>
              </a:rPr>
              <a:t>希望</a:t>
            </a:r>
            <a:endParaRPr kumimoji="1" lang="en-US" altLang="ja-JP" sz="1400" b="1" dirty="0">
              <a:latin typeface="メイリオ" pitchFamily="50" charset="-128"/>
              <a:ea typeface="メイリオ" pitchFamily="50" charset="-128"/>
              <a:cs typeface="メイリオ" pitchFamily="50" charset="-128"/>
            </a:endParaRPr>
          </a:p>
        </p:txBody>
      </p:sp>
      <p:sp>
        <p:nvSpPr>
          <p:cNvPr id="25" name="正方形/長方形 24"/>
          <p:cNvSpPr/>
          <p:nvPr/>
        </p:nvSpPr>
        <p:spPr>
          <a:xfrm>
            <a:off x="1435174" y="2297854"/>
            <a:ext cx="1689027" cy="677333"/>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記入者の</a:t>
            </a:r>
            <a:r>
              <a:rPr kumimoji="1" lang="ja-JP" altLang="en-US" sz="1400" b="1" u="sng" dirty="0">
                <a:latin typeface="メイリオ" pitchFamily="50" charset="-128"/>
                <a:ea typeface="メイリオ" pitchFamily="50" charset="-128"/>
                <a:cs typeface="メイリオ" pitchFamily="50" charset="-128"/>
              </a:rPr>
              <a:t>解釈の根拠となる</a:t>
            </a:r>
            <a:r>
              <a:rPr kumimoji="1" lang="ja-JP" altLang="en-US" sz="1400" b="1" dirty="0">
                <a:latin typeface="メイリオ" pitchFamily="50" charset="-128"/>
                <a:ea typeface="メイリオ" pitchFamily="50" charset="-128"/>
                <a:cs typeface="メイリオ" pitchFamily="50" charset="-128"/>
              </a:rPr>
              <a:t>事実</a:t>
            </a:r>
            <a:endParaRPr kumimoji="1" lang="en-US" altLang="ja-JP" sz="1400" b="1" dirty="0">
              <a:latin typeface="メイリオ" pitchFamily="50" charset="-128"/>
              <a:ea typeface="メイリオ" pitchFamily="50" charset="-128"/>
              <a:cs typeface="メイリオ" pitchFamily="50" charset="-128"/>
            </a:endParaRPr>
          </a:p>
        </p:txBody>
      </p:sp>
      <p:sp>
        <p:nvSpPr>
          <p:cNvPr id="27" name="正方形/長方形 26"/>
          <p:cNvSpPr/>
          <p:nvPr/>
        </p:nvSpPr>
        <p:spPr>
          <a:xfrm>
            <a:off x="434912" y="3076787"/>
            <a:ext cx="928221"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a:solidFill>
                <a:schemeClr val="tx1"/>
              </a:solidFill>
              <a:latin typeface="メイリオ"/>
              <a:ea typeface="メイリオ"/>
              <a:cs typeface="メイリオ"/>
            </a:endParaRPr>
          </a:p>
        </p:txBody>
      </p:sp>
      <p:sp>
        <p:nvSpPr>
          <p:cNvPr id="28" name="正方形/長方形 27"/>
          <p:cNvSpPr/>
          <p:nvPr/>
        </p:nvSpPr>
        <p:spPr>
          <a:xfrm>
            <a:off x="3372949" y="3076787"/>
            <a:ext cx="1867916"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1400" dirty="0">
              <a:solidFill>
                <a:schemeClr val="tx1"/>
              </a:solidFill>
              <a:latin typeface="メイリオ"/>
              <a:ea typeface="メイリオ"/>
              <a:cs typeface="メイリオ"/>
            </a:endParaRPr>
          </a:p>
        </p:txBody>
      </p:sp>
      <p:sp>
        <p:nvSpPr>
          <p:cNvPr id="29" name="正方形/長方形 28"/>
          <p:cNvSpPr/>
          <p:nvPr/>
        </p:nvSpPr>
        <p:spPr>
          <a:xfrm>
            <a:off x="1435175" y="3076787"/>
            <a:ext cx="1689026"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1600" dirty="0">
              <a:solidFill>
                <a:schemeClr val="tx1"/>
              </a:solidFill>
              <a:latin typeface="メイリオ"/>
              <a:ea typeface="メイリオ"/>
              <a:cs typeface="メイリオ"/>
            </a:endParaRPr>
          </a:p>
        </p:txBody>
      </p:sp>
      <p:sp>
        <p:nvSpPr>
          <p:cNvPr id="30" name="正方形/長方形 29"/>
          <p:cNvSpPr/>
          <p:nvPr/>
        </p:nvSpPr>
        <p:spPr>
          <a:xfrm>
            <a:off x="5313751" y="3076786"/>
            <a:ext cx="1493450" cy="2688669"/>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dirty="0">
              <a:solidFill>
                <a:schemeClr val="tx1"/>
              </a:solidFill>
              <a:latin typeface="メイリオ"/>
              <a:ea typeface="メイリオ"/>
              <a:cs typeface="メイリオ"/>
            </a:endParaRPr>
          </a:p>
        </p:txBody>
      </p:sp>
      <p:cxnSp>
        <p:nvCxnSpPr>
          <p:cNvPr id="3" name="直線矢印コネクタ 2"/>
          <p:cNvCxnSpPr/>
          <p:nvPr/>
        </p:nvCxnSpPr>
        <p:spPr>
          <a:xfrm flipH="1">
            <a:off x="2844760" y="3560014"/>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444592" y="3237652"/>
            <a:ext cx="1020140" cy="1384995"/>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「本当は</a:t>
            </a:r>
          </a:p>
          <a:p>
            <a:r>
              <a:rPr kumimoji="1" lang="ja-JP" altLang="en-US" sz="1200" b="1" dirty="0">
                <a:latin typeface="メイリオ" pitchFamily="50" charset="-128"/>
                <a:ea typeface="メイリオ" pitchFamily="50" charset="-128"/>
                <a:cs typeface="メイリオ" pitchFamily="50" charset="-128"/>
              </a:rPr>
              <a:t>大学に戻</a:t>
            </a:r>
          </a:p>
          <a:p>
            <a:r>
              <a:rPr kumimoji="1" lang="ja-JP" altLang="en-US" sz="1200" b="1" dirty="0">
                <a:latin typeface="メイリオ" pitchFamily="50" charset="-128"/>
                <a:ea typeface="メイリオ" pitchFamily="50" charset="-128"/>
                <a:cs typeface="メイリオ" pitchFamily="50" charset="-128"/>
              </a:rPr>
              <a:t>りたい。</a:t>
            </a:r>
          </a:p>
          <a:p>
            <a:r>
              <a:rPr kumimoji="1" lang="ja-JP" altLang="en-US" sz="1200" b="1" dirty="0">
                <a:latin typeface="メイリオ" pitchFamily="50" charset="-128"/>
                <a:ea typeface="メイリオ" pitchFamily="50" charset="-128"/>
                <a:cs typeface="メイリオ" pitchFamily="50" charset="-128"/>
              </a:rPr>
              <a:t>とりあえず</a:t>
            </a:r>
          </a:p>
          <a:p>
            <a:r>
              <a:rPr kumimoji="1" lang="ja-JP" altLang="en-US" sz="1200" b="1" dirty="0">
                <a:latin typeface="メイリオ" pitchFamily="50" charset="-128"/>
                <a:ea typeface="メイリオ" pitchFamily="50" charset="-128"/>
                <a:cs typeface="メイリオ" pitchFamily="50" charset="-128"/>
              </a:rPr>
              <a:t>自宅に</a:t>
            </a:r>
          </a:p>
          <a:p>
            <a:r>
              <a:rPr kumimoji="1" lang="ja-JP" altLang="en-US" sz="1200" b="1" dirty="0">
                <a:latin typeface="メイリオ" pitchFamily="50" charset="-128"/>
                <a:ea typeface="メイリオ" pitchFamily="50" charset="-128"/>
                <a:cs typeface="メイリオ" pitchFamily="50" charset="-128"/>
              </a:rPr>
              <a:t>帰り</a:t>
            </a:r>
          </a:p>
          <a:p>
            <a:r>
              <a:rPr kumimoji="1" lang="ja-JP" altLang="en-US" sz="1200" b="1" dirty="0">
                <a:latin typeface="メイリオ" pitchFamily="50" charset="-128"/>
                <a:ea typeface="メイリオ" pitchFamily="50" charset="-128"/>
                <a:cs typeface="メイリオ" pitchFamily="50" charset="-128"/>
              </a:rPr>
              <a:t>たい。」</a:t>
            </a:r>
          </a:p>
        </p:txBody>
      </p:sp>
      <p:sp>
        <p:nvSpPr>
          <p:cNvPr id="21" name="テキスト ボックス 20"/>
          <p:cNvSpPr txBox="1"/>
          <p:nvPr/>
        </p:nvSpPr>
        <p:spPr>
          <a:xfrm>
            <a:off x="3433278" y="4049491"/>
            <a:ext cx="1722923" cy="1015663"/>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心理</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・具体的な今後のイメージが描ければ、さらにモチベーションが高まるのではないか。</a:t>
            </a:r>
          </a:p>
        </p:txBody>
      </p:sp>
      <p:sp>
        <p:nvSpPr>
          <p:cNvPr id="22" name="テキスト ボックス 21"/>
          <p:cNvSpPr txBox="1"/>
          <p:nvPr/>
        </p:nvSpPr>
        <p:spPr>
          <a:xfrm>
            <a:off x="3433278" y="5135185"/>
            <a:ext cx="1722923" cy="276999"/>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社会</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3433278" y="5486773"/>
            <a:ext cx="1722923" cy="276999"/>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環境</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p:txBody>
      </p:sp>
      <p:sp>
        <p:nvSpPr>
          <p:cNvPr id="31" name="円/楕円 30"/>
          <p:cNvSpPr/>
          <p:nvPr/>
        </p:nvSpPr>
        <p:spPr>
          <a:xfrm>
            <a:off x="595976" y="540611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1</a:t>
            </a:r>
            <a:endParaRPr kumimoji="1" lang="ja-JP" altLang="en-US" sz="3600" b="1" dirty="0">
              <a:solidFill>
                <a:schemeClr val="tx1"/>
              </a:solidFill>
            </a:endParaRPr>
          </a:p>
        </p:txBody>
      </p:sp>
      <p:sp>
        <p:nvSpPr>
          <p:cNvPr id="32" name="円/楕円 31"/>
          <p:cNvSpPr/>
          <p:nvPr/>
        </p:nvSpPr>
        <p:spPr>
          <a:xfrm>
            <a:off x="4528776" y="540611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2</a:t>
            </a:r>
            <a:endParaRPr kumimoji="1" lang="ja-JP" altLang="en-US" sz="3600" b="1" dirty="0">
              <a:solidFill>
                <a:schemeClr val="tx1"/>
              </a:solidFill>
            </a:endParaRPr>
          </a:p>
        </p:txBody>
      </p:sp>
      <p:sp>
        <p:nvSpPr>
          <p:cNvPr id="33" name="円/楕円 32"/>
          <p:cNvSpPr/>
          <p:nvPr/>
        </p:nvSpPr>
        <p:spPr>
          <a:xfrm>
            <a:off x="2398630" y="540611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3</a:t>
            </a:r>
            <a:endParaRPr kumimoji="1" lang="ja-JP" altLang="en-US" sz="3600" b="1" dirty="0">
              <a:solidFill>
                <a:schemeClr val="tx1"/>
              </a:solidFill>
            </a:endParaRPr>
          </a:p>
        </p:txBody>
      </p:sp>
      <p:sp>
        <p:nvSpPr>
          <p:cNvPr id="34" name="円/楕円 33"/>
          <p:cNvSpPr/>
          <p:nvPr/>
        </p:nvSpPr>
        <p:spPr>
          <a:xfrm>
            <a:off x="6058981" y="540611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4</a:t>
            </a:r>
            <a:endParaRPr kumimoji="1" lang="ja-JP" altLang="en-US" sz="3600" b="1" dirty="0">
              <a:solidFill>
                <a:schemeClr val="tx1"/>
              </a:solidFill>
            </a:endParaRPr>
          </a:p>
        </p:txBody>
      </p:sp>
      <p:sp>
        <p:nvSpPr>
          <p:cNvPr id="35" name="テキスト ボックス 34"/>
          <p:cNvSpPr txBox="1"/>
          <p:nvPr/>
        </p:nvSpPr>
        <p:spPr>
          <a:xfrm>
            <a:off x="1345251" y="3229185"/>
            <a:ext cx="1958325" cy="830997"/>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・もともと一人暮らし</a:t>
            </a:r>
          </a:p>
          <a:p>
            <a:r>
              <a:rPr kumimoji="1" lang="ja-JP" altLang="en-US" sz="1200" b="1" dirty="0">
                <a:latin typeface="メイリオ" pitchFamily="50" charset="-128"/>
                <a:ea typeface="メイリオ" pitchFamily="50" charset="-128"/>
                <a:cs typeface="メイリオ" pitchFamily="50" charset="-128"/>
              </a:rPr>
              <a:t>　をできていた。</a:t>
            </a:r>
          </a:p>
          <a:p>
            <a:r>
              <a:rPr kumimoji="1" lang="ja-JP" altLang="en-US" sz="1200" b="1" dirty="0">
                <a:latin typeface="メイリオ" pitchFamily="50" charset="-128"/>
                <a:ea typeface="メイリオ" pitchFamily="50" charset="-128"/>
                <a:cs typeface="メイリオ" pitchFamily="50" charset="-128"/>
              </a:rPr>
              <a:t>・アパート</a:t>
            </a:r>
            <a:r>
              <a:rPr kumimoji="1" lang="en-US" altLang="ja-JP" sz="1200" b="1" dirty="0">
                <a:latin typeface="メイリオ" pitchFamily="50" charset="-128"/>
                <a:ea typeface="メイリオ" pitchFamily="50" charset="-128"/>
                <a:cs typeface="メイリオ" pitchFamily="50" charset="-128"/>
              </a:rPr>
              <a:t>2</a:t>
            </a:r>
            <a:r>
              <a:rPr kumimoji="1" lang="ja-JP" altLang="en-US" sz="1200" b="1" dirty="0">
                <a:latin typeface="メイリオ" pitchFamily="50" charset="-128"/>
                <a:ea typeface="メイリオ" pitchFamily="50" charset="-128"/>
                <a:cs typeface="メイリオ" pitchFamily="50" charset="-128"/>
              </a:rPr>
              <a:t>階で</a:t>
            </a:r>
            <a:r>
              <a:rPr kumimoji="1" lang="en-US" altLang="ja-JP" sz="1200" b="1" dirty="0">
                <a:latin typeface="メイリオ" pitchFamily="50" charset="-128"/>
                <a:ea typeface="メイリオ" pitchFamily="50" charset="-128"/>
                <a:cs typeface="メイリオ" pitchFamily="50" charset="-128"/>
              </a:rPr>
              <a:t>EV</a:t>
            </a:r>
            <a:r>
              <a:rPr kumimoji="1" lang="ja-JP" altLang="en-US" sz="1200" b="1" dirty="0">
                <a:latin typeface="メイリオ" pitchFamily="50" charset="-128"/>
                <a:ea typeface="メイリオ" pitchFamily="50" charset="-128"/>
                <a:cs typeface="メイリオ" pitchFamily="50" charset="-128"/>
              </a:rPr>
              <a:t>無。</a:t>
            </a:r>
          </a:p>
          <a:p>
            <a:r>
              <a:rPr kumimoji="1" lang="ja-JP" altLang="en-US" sz="1200" b="1" dirty="0">
                <a:latin typeface="メイリオ" pitchFamily="50" charset="-128"/>
                <a:ea typeface="メイリオ" pitchFamily="50" charset="-128"/>
                <a:cs typeface="メイリオ" pitchFamily="50" charset="-128"/>
              </a:rPr>
              <a:t>　段差激しく部屋狭い。</a:t>
            </a:r>
          </a:p>
        </p:txBody>
      </p:sp>
      <p:cxnSp>
        <p:nvCxnSpPr>
          <p:cNvPr id="39" name="曲線コネクタ 38"/>
          <p:cNvCxnSpPr>
            <a:stCxn id="19" idx="0"/>
            <a:endCxn id="20" idx="0"/>
          </p:cNvCxnSpPr>
          <p:nvPr/>
        </p:nvCxnSpPr>
        <p:spPr>
          <a:xfrm rot="5400000" flipH="1" flipV="1">
            <a:off x="2578133" y="1521045"/>
            <a:ext cx="93137" cy="3340078"/>
          </a:xfrm>
          <a:prstGeom prst="curvedConnector3">
            <a:avLst>
              <a:gd name="adj1" fmla="val 345445"/>
            </a:avLst>
          </a:prstGeom>
          <a:ln w="571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曲線コネクタ 39"/>
          <p:cNvCxnSpPr>
            <a:stCxn id="19" idx="0"/>
            <a:endCxn id="21" idx="0"/>
          </p:cNvCxnSpPr>
          <p:nvPr/>
        </p:nvCxnSpPr>
        <p:spPr>
          <a:xfrm rot="16200000" flipH="1">
            <a:off x="2218781" y="1973532"/>
            <a:ext cx="811839" cy="3340078"/>
          </a:xfrm>
          <a:prstGeom prst="curvedConnector3">
            <a:avLst>
              <a:gd name="adj1" fmla="val -28158"/>
            </a:avLst>
          </a:prstGeom>
          <a:ln w="571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3433278" y="3144515"/>
            <a:ext cx="1722923" cy="830997"/>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生物</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・リハビリし、車いすで暮らせる物件への転居で可能ではないか。</a:t>
            </a:r>
          </a:p>
        </p:txBody>
      </p:sp>
      <p:sp>
        <p:nvSpPr>
          <p:cNvPr id="45" name="テキスト ボックス 44"/>
          <p:cNvSpPr txBox="1"/>
          <p:nvPr/>
        </p:nvSpPr>
        <p:spPr>
          <a:xfrm>
            <a:off x="1345251" y="4067412"/>
            <a:ext cx="1958325" cy="1569660"/>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・親を説得して埼玉の</a:t>
            </a:r>
          </a:p>
          <a:p>
            <a:r>
              <a:rPr kumimoji="1" lang="ja-JP" altLang="en-US" sz="1200" b="1" dirty="0">
                <a:latin typeface="メイリオ" pitchFamily="50" charset="-128"/>
                <a:ea typeface="メイリオ" pitchFamily="50" charset="-128"/>
                <a:cs typeface="メイリオ" pitchFamily="50" charset="-128"/>
              </a:rPr>
              <a:t>　大学に行くなど、</a:t>
            </a:r>
          </a:p>
          <a:p>
            <a:r>
              <a:rPr kumimoji="1" lang="ja-JP" altLang="en-US" sz="1200" b="1" dirty="0">
                <a:latin typeface="メイリオ" pitchFamily="50" charset="-128"/>
                <a:ea typeface="メイリオ" pitchFamily="50" charset="-128"/>
                <a:cs typeface="メイリオ" pitchFamily="50" charset="-128"/>
              </a:rPr>
              <a:t>　積極的な性格。受障</a:t>
            </a:r>
          </a:p>
          <a:p>
            <a:r>
              <a:rPr kumimoji="1" lang="ja-JP" altLang="en-US" sz="1200" b="1" dirty="0">
                <a:latin typeface="メイリオ" pitchFamily="50" charset="-128"/>
                <a:ea typeface="メイリオ" pitchFamily="50" charset="-128"/>
                <a:cs typeface="メイリオ" pitchFamily="50" charset="-128"/>
              </a:rPr>
              <a:t>　で絶望気味。</a:t>
            </a:r>
          </a:p>
          <a:p>
            <a:r>
              <a:rPr kumimoji="1" lang="ja-JP" altLang="en-US" sz="1200" b="1" dirty="0">
                <a:latin typeface="メイリオ" pitchFamily="50" charset="-128"/>
                <a:ea typeface="メイリオ" pitchFamily="50" charset="-128"/>
                <a:cs typeface="メイリオ" pitchFamily="50" charset="-128"/>
              </a:rPr>
              <a:t>・これまでの関わりで</a:t>
            </a:r>
          </a:p>
          <a:p>
            <a:r>
              <a:rPr kumimoji="1" lang="ja-JP" altLang="en-US" sz="1200" b="1" dirty="0">
                <a:latin typeface="メイリオ" pitchFamily="50" charset="-128"/>
                <a:ea typeface="メイリオ" pitchFamily="50" charset="-128"/>
                <a:cs typeface="メイリオ" pitchFamily="50" charset="-128"/>
              </a:rPr>
              <a:t>　少し前向きになり、</a:t>
            </a:r>
          </a:p>
          <a:p>
            <a:r>
              <a:rPr kumimoji="1" lang="ja-JP" altLang="en-US" sz="1200" b="1" dirty="0">
                <a:latin typeface="メイリオ" pitchFamily="50" charset="-128"/>
                <a:ea typeface="メイリオ" pitchFamily="50" charset="-128"/>
                <a:cs typeface="メイリオ" pitchFamily="50" charset="-128"/>
              </a:rPr>
              <a:t>　表情や取り組む態度</a:t>
            </a:r>
          </a:p>
          <a:p>
            <a:r>
              <a:rPr kumimoji="1" lang="ja-JP" altLang="en-US" sz="1200" b="1" dirty="0">
                <a:latin typeface="メイリオ" pitchFamily="50" charset="-128"/>
                <a:ea typeface="メイリオ" pitchFamily="50" charset="-128"/>
                <a:cs typeface="メイリオ" pitchFamily="50" charset="-128"/>
              </a:rPr>
              <a:t>　に変化。</a:t>
            </a:r>
          </a:p>
        </p:txBody>
      </p:sp>
      <p:cxnSp>
        <p:nvCxnSpPr>
          <p:cNvPr id="46" name="直線矢印コネクタ 45"/>
          <p:cNvCxnSpPr/>
          <p:nvPr/>
        </p:nvCxnSpPr>
        <p:spPr>
          <a:xfrm flipH="1">
            <a:off x="2844760" y="4523455"/>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5325063" y="3184626"/>
            <a:ext cx="1482137" cy="1015663"/>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a:t>
            </a:r>
            <a:r>
              <a:rPr kumimoji="1" lang="en-US" altLang="ja-JP" sz="1200" b="1" dirty="0">
                <a:latin typeface="メイリオ" pitchFamily="50" charset="-128"/>
                <a:ea typeface="メイリオ" pitchFamily="50" charset="-128"/>
                <a:cs typeface="メイリオ" pitchFamily="50" charset="-128"/>
              </a:rPr>
              <a:t>A</a:t>
            </a:r>
            <a:r>
              <a:rPr kumimoji="1" lang="ja-JP" altLang="en-US" sz="1200" b="1" dirty="0">
                <a:latin typeface="メイリオ" pitchFamily="50" charset="-128"/>
                <a:ea typeface="メイリオ" pitchFamily="50" charset="-128"/>
                <a:cs typeface="メイリオ" pitchFamily="50" charset="-128"/>
              </a:rPr>
              <a:t>市でのひとり暮らしに向けた機能改善に取り組み。</a:t>
            </a:r>
          </a:p>
          <a:p>
            <a:r>
              <a:rPr kumimoji="1" lang="ja-JP" altLang="en-US" sz="1200" b="1" dirty="0">
                <a:latin typeface="メイリオ" pitchFamily="50" charset="-128"/>
                <a:ea typeface="メイリオ" pitchFamily="50" charset="-128"/>
                <a:cs typeface="メイリオ" pitchFamily="50" charset="-128"/>
              </a:rPr>
              <a:t>・具体的な住環境の調整</a:t>
            </a:r>
          </a:p>
        </p:txBody>
      </p:sp>
      <p:sp>
        <p:nvSpPr>
          <p:cNvPr id="52" name="テキスト ボックス 51"/>
          <p:cNvSpPr txBox="1"/>
          <p:nvPr/>
        </p:nvSpPr>
        <p:spPr>
          <a:xfrm>
            <a:off x="5325063" y="4192199"/>
            <a:ext cx="1482137" cy="1015663"/>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・前向きになれるような退院後の生活のイメージ作りとその具体的な準備作業。</a:t>
            </a:r>
          </a:p>
        </p:txBody>
      </p:sp>
      <p:cxnSp>
        <p:nvCxnSpPr>
          <p:cNvPr id="53" name="直線矢印コネクタ 52"/>
          <p:cNvCxnSpPr/>
          <p:nvPr/>
        </p:nvCxnSpPr>
        <p:spPr>
          <a:xfrm flipH="1">
            <a:off x="4817040" y="3560014"/>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p:nvPr/>
        </p:nvCxnSpPr>
        <p:spPr>
          <a:xfrm flipH="1">
            <a:off x="4820516" y="4389123"/>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4" name="正方形/長方形 43"/>
          <p:cNvSpPr/>
          <p:nvPr/>
        </p:nvSpPr>
        <p:spPr>
          <a:xfrm>
            <a:off x="7009375" y="1113262"/>
            <a:ext cx="1835002" cy="4791353"/>
          </a:xfrm>
          <a:prstGeom prst="rect">
            <a:avLst/>
          </a:prstGeom>
          <a:solidFill>
            <a:srgbClr val="C00000"/>
          </a:solidFill>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a:ea typeface="メイリオ"/>
                <a:cs typeface="メイリオ"/>
              </a:rPr>
              <a:t>プランニング</a:t>
            </a:r>
            <a:endParaRPr kumimoji="1" lang="en-US" altLang="ja-JP" sz="1200" b="1" dirty="0">
              <a:latin typeface="メイリオ"/>
              <a:ea typeface="メイリオ"/>
              <a:cs typeface="メイリオ"/>
            </a:endParaRPr>
          </a:p>
          <a:p>
            <a:pPr algn="ctr"/>
            <a:r>
              <a:rPr kumimoji="1" lang="ja-JP" altLang="en-US" sz="1200" b="1" dirty="0">
                <a:latin typeface="メイリオ"/>
                <a:ea typeface="メイリオ"/>
                <a:cs typeface="メイリオ"/>
              </a:rPr>
              <a:t>（支援計画策定）</a:t>
            </a:r>
            <a:endParaRPr kumimoji="1" lang="en-US" altLang="ja-JP" sz="1200"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p:txBody>
      </p:sp>
      <p:sp>
        <p:nvSpPr>
          <p:cNvPr id="47" name="正方形/長方形 46"/>
          <p:cNvSpPr/>
          <p:nvPr/>
        </p:nvSpPr>
        <p:spPr>
          <a:xfrm>
            <a:off x="7085578" y="1729249"/>
            <a:ext cx="1677423" cy="1245938"/>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a:ea typeface="メイリオ"/>
                <a:cs typeface="メイリオ"/>
              </a:rPr>
              <a:t>対応・方針</a:t>
            </a:r>
            <a:endParaRPr kumimoji="1" lang="en-US" altLang="ja-JP" sz="1400" b="1" dirty="0">
              <a:latin typeface="メイリオ"/>
              <a:ea typeface="メイリオ"/>
              <a:cs typeface="メイリオ"/>
            </a:endParaRPr>
          </a:p>
          <a:p>
            <a:pPr algn="ctr"/>
            <a:endParaRPr kumimoji="1" lang="en-US" altLang="ja-JP" sz="1400" b="1" dirty="0">
              <a:latin typeface="メイリオ"/>
              <a:ea typeface="メイリオ"/>
              <a:cs typeface="メイリオ"/>
            </a:endParaRPr>
          </a:p>
          <a:p>
            <a:pPr algn="ctr"/>
            <a:r>
              <a:rPr kumimoji="1" lang="ja-JP" altLang="en-US" sz="1400" b="1" dirty="0">
                <a:latin typeface="メイリオ"/>
                <a:ea typeface="メイリオ"/>
                <a:cs typeface="メイリオ"/>
              </a:rPr>
              <a:t>やろうと思うこと</a:t>
            </a:r>
            <a:endParaRPr kumimoji="1" lang="en-US" altLang="ja-JP" sz="1400" b="1" dirty="0">
              <a:latin typeface="メイリオ"/>
              <a:ea typeface="メイリオ"/>
              <a:cs typeface="メイリオ"/>
            </a:endParaRPr>
          </a:p>
        </p:txBody>
      </p:sp>
      <p:sp>
        <p:nvSpPr>
          <p:cNvPr id="48" name="正方形/長方形 47"/>
          <p:cNvSpPr/>
          <p:nvPr/>
        </p:nvSpPr>
        <p:spPr>
          <a:xfrm>
            <a:off x="7085578" y="3075103"/>
            <a:ext cx="1685079" cy="2688669"/>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dirty="0">
              <a:solidFill>
                <a:schemeClr val="tx1"/>
              </a:solidFill>
              <a:latin typeface="メイリオ"/>
              <a:ea typeface="メイリオ"/>
              <a:cs typeface="メイリオ"/>
            </a:endParaRPr>
          </a:p>
        </p:txBody>
      </p:sp>
      <p:sp>
        <p:nvSpPr>
          <p:cNvPr id="49" name="円/楕円 48"/>
          <p:cNvSpPr/>
          <p:nvPr/>
        </p:nvSpPr>
        <p:spPr>
          <a:xfrm>
            <a:off x="8022437" y="5404433"/>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5</a:t>
            </a:r>
            <a:endParaRPr kumimoji="1" lang="ja-JP" altLang="en-US" sz="3600" b="1" dirty="0">
              <a:solidFill>
                <a:schemeClr val="tx1"/>
              </a:solidFill>
            </a:endParaRPr>
          </a:p>
        </p:txBody>
      </p:sp>
      <p:sp>
        <p:nvSpPr>
          <p:cNvPr id="50" name="テキスト ボックス 49"/>
          <p:cNvSpPr txBox="1"/>
          <p:nvPr/>
        </p:nvSpPr>
        <p:spPr>
          <a:xfrm>
            <a:off x="7102245" y="3182943"/>
            <a:ext cx="1482137" cy="830997"/>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・リハビリの継続。</a:t>
            </a:r>
          </a:p>
          <a:p>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・物件探し、改修の準備</a:t>
            </a:r>
          </a:p>
        </p:txBody>
      </p:sp>
      <p:sp>
        <p:nvSpPr>
          <p:cNvPr id="54" name="テキスト ボックス 53"/>
          <p:cNvSpPr txBox="1"/>
          <p:nvPr/>
        </p:nvSpPr>
        <p:spPr>
          <a:xfrm>
            <a:off x="7102245" y="4182049"/>
            <a:ext cx="1482137" cy="984885"/>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・外出しての</a:t>
            </a:r>
            <a:r>
              <a:rPr kumimoji="1" lang="ja-JP" altLang="en-US" sz="1200" b="1" dirty="0" err="1">
                <a:latin typeface="メイリオ" pitchFamily="50" charset="-128"/>
                <a:ea typeface="メイリオ" pitchFamily="50" charset="-128"/>
                <a:cs typeface="メイリオ" pitchFamily="50" charset="-128"/>
              </a:rPr>
              <a:t>楽し</a:t>
            </a:r>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　みの時間を作る</a:t>
            </a:r>
          </a:p>
          <a:p>
            <a:r>
              <a:rPr kumimoji="1" lang="ja-JP" altLang="en-US" sz="1200" b="1" dirty="0">
                <a:latin typeface="メイリオ" pitchFamily="50" charset="-128"/>
                <a:ea typeface="メイリオ" pitchFamily="50" charset="-128"/>
                <a:cs typeface="メイリオ" pitchFamily="50" charset="-128"/>
              </a:rPr>
              <a:t>・女性の相談員</a:t>
            </a:r>
          </a:p>
          <a:p>
            <a:r>
              <a:rPr kumimoji="1" lang="ja-JP" altLang="en-US" sz="1000" b="1" dirty="0">
                <a:latin typeface="メイリオ" pitchFamily="50" charset="-128"/>
                <a:ea typeface="メイリオ" pitchFamily="50" charset="-128"/>
                <a:cs typeface="メイリオ" pitchFamily="50" charset="-128"/>
              </a:rPr>
              <a:t>　</a:t>
            </a:r>
            <a:r>
              <a:rPr kumimoji="1" lang="en-US" altLang="ja-JP" sz="1000" b="1" dirty="0">
                <a:latin typeface="メイリオ" pitchFamily="50" charset="-128"/>
                <a:ea typeface="メイリオ" pitchFamily="50" charset="-128"/>
                <a:cs typeface="メイリオ" pitchFamily="50" charset="-128"/>
              </a:rPr>
              <a:t>(</a:t>
            </a:r>
            <a:r>
              <a:rPr kumimoji="1" lang="ja-JP" altLang="en-US" sz="1000" b="1" dirty="0">
                <a:latin typeface="メイリオ" pitchFamily="50" charset="-128"/>
                <a:ea typeface="メイリオ" pitchFamily="50" charset="-128"/>
                <a:cs typeface="メイリオ" pitchFamily="50" charset="-128"/>
              </a:rPr>
              <a:t>ピアカウンセラー</a:t>
            </a:r>
            <a:r>
              <a:rPr kumimoji="1" lang="en-US" altLang="ja-JP" sz="1000" b="1" dirty="0">
                <a:latin typeface="メイリオ" pitchFamily="50" charset="-128"/>
                <a:ea typeface="メイリオ" pitchFamily="50" charset="-128"/>
                <a:cs typeface="メイリオ" pitchFamily="50" charset="-128"/>
              </a:rPr>
              <a:t>)</a:t>
            </a:r>
            <a:endParaRPr kumimoji="1" lang="ja-JP" altLang="en-US" sz="10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・学校との連絡</a:t>
            </a:r>
          </a:p>
        </p:txBody>
      </p:sp>
      <p:cxnSp>
        <p:nvCxnSpPr>
          <p:cNvPr id="55" name="直線矢印コネクタ 54"/>
          <p:cNvCxnSpPr/>
          <p:nvPr/>
        </p:nvCxnSpPr>
        <p:spPr>
          <a:xfrm flipH="1">
            <a:off x="6587066" y="3423919"/>
            <a:ext cx="626532"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p:nvPr/>
        </p:nvCxnSpPr>
        <p:spPr>
          <a:xfrm flipH="1">
            <a:off x="6612467" y="4303313"/>
            <a:ext cx="626532"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flipH="1">
            <a:off x="2540000" y="5217560"/>
            <a:ext cx="478264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289728" y="6068474"/>
            <a:ext cx="8266771" cy="523220"/>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cs typeface="メイリオ"/>
              </a:rPr>
              <a:t>近藤直司</a:t>
            </a:r>
            <a:endParaRPr kumimoji="1" lang="en-US" altLang="ja-JP" sz="1400" dirty="0">
              <a:latin typeface="ＭＳ Ｐゴシック" panose="020B0600070205080204" pitchFamily="50" charset="-128"/>
              <a:ea typeface="ＭＳ Ｐゴシック" panose="020B0600070205080204" pitchFamily="50" charset="-128"/>
              <a:cs typeface="メイリオ"/>
            </a:endParaRPr>
          </a:p>
          <a:p>
            <a:r>
              <a:rPr kumimoji="1" lang="en-US" altLang="ja-JP" sz="1400" dirty="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医療・保健・福祉・心理専門職のためのアセスメント技術を</a:t>
            </a:r>
            <a:r>
              <a:rPr kumimoji="1" lang="ja-JP" altLang="en-US" sz="1400">
                <a:latin typeface="ＭＳ Ｐゴシック" panose="020B0600070205080204" pitchFamily="50" charset="-128"/>
                <a:ea typeface="ＭＳ Ｐゴシック" panose="020B0600070205080204" pitchFamily="50" charset="-128"/>
                <a:cs typeface="メイリオ"/>
              </a:rPr>
              <a:t>高めるハンドブック</a:t>
            </a:r>
            <a:r>
              <a:rPr kumimoji="1" lang="en-US" altLang="ja-JP" sz="1400">
                <a:latin typeface="ＭＳ Ｐゴシック" panose="020B0600070205080204" pitchFamily="50" charset="-128"/>
                <a:ea typeface="ＭＳ Ｐゴシック" panose="020B0600070205080204" pitchFamily="50" charset="-128"/>
                <a:cs typeface="メイリオ"/>
              </a:rPr>
              <a:t>【</a:t>
            </a:r>
            <a:r>
              <a:rPr lang="ja-JP" altLang="en-US" sz="1400">
                <a:latin typeface="ＭＳ Ｐゴシック" panose="020B0600070205080204" pitchFamily="50" charset="-128"/>
                <a:ea typeface="ＭＳ Ｐゴシック" panose="020B0600070205080204" pitchFamily="50" charset="-128"/>
                <a:cs typeface="メイリオ"/>
              </a:rPr>
              <a:t>第２版</a:t>
            </a:r>
            <a:r>
              <a:rPr kumimoji="1" lang="en-US" altLang="ja-JP" sz="140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（明石書店）を改変</a:t>
            </a:r>
          </a:p>
        </p:txBody>
      </p:sp>
      <p:sp>
        <p:nvSpPr>
          <p:cNvPr id="57" name="フッター プレースホルダー 6">
            <a:extLst>
              <a:ext uri="{FF2B5EF4-FFF2-40B4-BE49-F238E27FC236}">
                <a16:creationId xmlns:a16="http://schemas.microsoft.com/office/drawing/2014/main" id="{9697E1B5-15D7-46ED-BB98-6E96DBC26285}"/>
              </a:ext>
            </a:extLst>
          </p:cNvPr>
          <p:cNvSpPr>
            <a:spLocks noGrp="1"/>
          </p:cNvSpPr>
          <p:nvPr>
            <p:ph type="ftr" sz="quarter" idx="11"/>
          </p:nvPr>
        </p:nvSpPr>
        <p:spPr>
          <a:xfrm>
            <a:off x="102867" y="6596278"/>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1">
            <a:extLst>
              <a:ext uri="{FF2B5EF4-FFF2-40B4-BE49-F238E27FC236}">
                <a16:creationId xmlns:a16="http://schemas.microsoft.com/office/drawing/2014/main" id="{1B917872-64FC-F2A4-EB0A-C17237AE0E69}"/>
              </a:ext>
            </a:extLst>
          </p:cNvPr>
          <p:cNvSpPr txBox="1">
            <a:spLocks/>
          </p:cNvSpPr>
          <p:nvPr/>
        </p:nvSpPr>
        <p:spPr>
          <a:xfrm>
            <a:off x="6457950" y="642854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D889E0-CAB2-4699-909D-B9A88D47ACBE}" type="slidenum">
              <a:rPr lang="en-US" smtClean="0"/>
              <a:pPr/>
              <a:t>10</a:t>
            </a:fld>
            <a:endParaRPr lang="en-US"/>
          </a:p>
        </p:txBody>
      </p:sp>
    </p:spTree>
    <p:extLst>
      <p:ext uri="{BB962C8B-B14F-4D97-AF65-F5344CB8AC3E}">
        <p14:creationId xmlns:p14="http://schemas.microsoft.com/office/powerpoint/2010/main" val="364279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1510D10-E0DD-42F2-8F91-DA92B5787D14}"/>
              </a:ext>
            </a:extLst>
          </p:cNvPr>
          <p:cNvSpPr>
            <a:spLocks noGrp="1"/>
          </p:cNvSpPr>
          <p:nvPr>
            <p:ph type="sldNum" sz="quarter" idx="12"/>
          </p:nvPr>
        </p:nvSpPr>
        <p:spPr/>
        <p:txBody>
          <a:bodyPr/>
          <a:lstStyle/>
          <a:p>
            <a:fld id="{2ADEAB0B-3364-414D-832E-F3CDA843F507}" type="slidenum">
              <a:rPr kumimoji="1" lang="ja-JP" altLang="en-US" smtClean="0"/>
              <a:t>11</a:t>
            </a:fld>
            <a:endParaRPr kumimoji="1" lang="ja-JP" altLang="en-US"/>
          </a:p>
        </p:txBody>
      </p:sp>
      <p:pic>
        <p:nvPicPr>
          <p:cNvPr id="14" name="図 13">
            <a:extLst>
              <a:ext uri="{FF2B5EF4-FFF2-40B4-BE49-F238E27FC236}">
                <a16:creationId xmlns:a16="http://schemas.microsoft.com/office/drawing/2014/main" id="{CC737A5B-F6F8-48D0-977F-6AFA4E1E88EA}"/>
              </a:ext>
            </a:extLst>
          </p:cNvPr>
          <p:cNvPicPr>
            <a:picLocks noChangeAspect="1"/>
          </p:cNvPicPr>
          <p:nvPr/>
        </p:nvPicPr>
        <p:blipFill>
          <a:blip r:embed="rId2"/>
          <a:stretch>
            <a:fillRect/>
          </a:stretch>
        </p:blipFill>
        <p:spPr>
          <a:xfrm>
            <a:off x="0" y="465611"/>
            <a:ext cx="9144000" cy="6230463"/>
          </a:xfrm>
          <a:prstGeom prst="rect">
            <a:avLst/>
          </a:prstGeom>
        </p:spPr>
      </p:pic>
      <p:sp>
        <p:nvSpPr>
          <p:cNvPr id="15" name="四角形: 角を丸くする 14">
            <a:extLst>
              <a:ext uri="{FF2B5EF4-FFF2-40B4-BE49-F238E27FC236}">
                <a16:creationId xmlns:a16="http://schemas.microsoft.com/office/drawing/2014/main" id="{70040965-3CEA-41BB-AE43-7B25AD7667CD}"/>
              </a:ext>
            </a:extLst>
          </p:cNvPr>
          <p:cNvSpPr/>
          <p:nvPr/>
        </p:nvSpPr>
        <p:spPr>
          <a:xfrm>
            <a:off x="2842592" y="178189"/>
            <a:ext cx="3981450" cy="2874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solidFill>
                  <a:sysClr val="windowText" lastClr="000000"/>
                </a:solidFill>
              </a:rPr>
              <a:t>初任者研修</a:t>
            </a:r>
            <a:r>
              <a:rPr lang="ja-JP" altLang="en-US" b="1" dirty="0">
                <a:solidFill>
                  <a:sysClr val="windowText" lastClr="000000"/>
                </a:solidFill>
              </a:rPr>
              <a:t>　演習３日目　</a:t>
            </a:r>
            <a:endParaRPr kumimoji="1" lang="ja-JP" altLang="en-US" b="1" dirty="0">
              <a:solidFill>
                <a:sysClr val="windowText" lastClr="000000"/>
              </a:solidFill>
            </a:endParaRPr>
          </a:p>
        </p:txBody>
      </p:sp>
      <p:sp>
        <p:nvSpPr>
          <p:cNvPr id="5" name="フッター プレースホルダー 6">
            <a:extLst>
              <a:ext uri="{FF2B5EF4-FFF2-40B4-BE49-F238E27FC236}">
                <a16:creationId xmlns:a16="http://schemas.microsoft.com/office/drawing/2014/main" id="{39F6ED00-BC0B-467C-B78B-F7A942B5F1A9}"/>
              </a:ext>
            </a:extLst>
          </p:cNvPr>
          <p:cNvSpPr>
            <a:spLocks noGrp="1"/>
          </p:cNvSpPr>
          <p:nvPr>
            <p:ph type="ftr" sz="quarter" idx="11"/>
          </p:nvPr>
        </p:nvSpPr>
        <p:spPr>
          <a:xfrm>
            <a:off x="0" y="6653866"/>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
        <p:nvSpPr>
          <p:cNvPr id="6" name="円/楕円 30">
            <a:extLst>
              <a:ext uri="{FF2B5EF4-FFF2-40B4-BE49-F238E27FC236}">
                <a16:creationId xmlns:a16="http://schemas.microsoft.com/office/drawing/2014/main" id="{0581AA17-9B67-41C3-A419-4E6E388C414B}"/>
              </a:ext>
            </a:extLst>
          </p:cNvPr>
          <p:cNvSpPr/>
          <p:nvPr/>
        </p:nvSpPr>
        <p:spPr>
          <a:xfrm>
            <a:off x="235249" y="3276541"/>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1</a:t>
            </a:r>
            <a:endParaRPr kumimoji="1" lang="ja-JP" altLang="en-US" sz="3600" b="1" dirty="0">
              <a:solidFill>
                <a:schemeClr val="tx1"/>
              </a:solidFill>
            </a:endParaRPr>
          </a:p>
        </p:txBody>
      </p:sp>
      <p:sp>
        <p:nvSpPr>
          <p:cNvPr id="7" name="円/楕円 31">
            <a:extLst>
              <a:ext uri="{FF2B5EF4-FFF2-40B4-BE49-F238E27FC236}">
                <a16:creationId xmlns:a16="http://schemas.microsoft.com/office/drawing/2014/main" id="{2AF1EB2E-4484-4D22-B4A4-C322F4CE305B}"/>
              </a:ext>
            </a:extLst>
          </p:cNvPr>
          <p:cNvSpPr/>
          <p:nvPr/>
        </p:nvSpPr>
        <p:spPr>
          <a:xfrm>
            <a:off x="4199314" y="3255437"/>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2</a:t>
            </a:r>
            <a:endParaRPr kumimoji="1" lang="ja-JP" altLang="en-US" sz="3600" b="1" dirty="0">
              <a:solidFill>
                <a:schemeClr val="tx1"/>
              </a:solidFill>
            </a:endParaRPr>
          </a:p>
        </p:txBody>
      </p:sp>
      <p:sp>
        <p:nvSpPr>
          <p:cNvPr id="8" name="円/楕円 32">
            <a:extLst>
              <a:ext uri="{FF2B5EF4-FFF2-40B4-BE49-F238E27FC236}">
                <a16:creationId xmlns:a16="http://schemas.microsoft.com/office/drawing/2014/main" id="{4AB0CD39-13A9-461A-B87D-38A8A8D62A9A}"/>
              </a:ext>
            </a:extLst>
          </p:cNvPr>
          <p:cNvSpPr/>
          <p:nvPr/>
        </p:nvSpPr>
        <p:spPr>
          <a:xfrm>
            <a:off x="1861734" y="3255438"/>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3</a:t>
            </a:r>
            <a:endParaRPr kumimoji="1" lang="ja-JP" altLang="en-US" sz="3600" b="1" dirty="0">
              <a:solidFill>
                <a:schemeClr val="tx1"/>
              </a:solidFill>
            </a:endParaRPr>
          </a:p>
        </p:txBody>
      </p:sp>
      <p:sp>
        <p:nvSpPr>
          <p:cNvPr id="9" name="円/楕円 33">
            <a:extLst>
              <a:ext uri="{FF2B5EF4-FFF2-40B4-BE49-F238E27FC236}">
                <a16:creationId xmlns:a16="http://schemas.microsoft.com/office/drawing/2014/main" id="{055669E8-ED61-47BB-8931-A24D79A09ACB}"/>
              </a:ext>
            </a:extLst>
          </p:cNvPr>
          <p:cNvSpPr/>
          <p:nvPr/>
        </p:nvSpPr>
        <p:spPr>
          <a:xfrm>
            <a:off x="6965264" y="3255437"/>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4</a:t>
            </a:r>
            <a:endParaRPr kumimoji="1" lang="ja-JP" altLang="en-US" sz="3600" b="1" dirty="0">
              <a:solidFill>
                <a:schemeClr val="tx1"/>
              </a:solidFill>
            </a:endParaRPr>
          </a:p>
        </p:txBody>
      </p:sp>
      <p:sp>
        <p:nvSpPr>
          <p:cNvPr id="10" name="円/楕円 48">
            <a:extLst>
              <a:ext uri="{FF2B5EF4-FFF2-40B4-BE49-F238E27FC236}">
                <a16:creationId xmlns:a16="http://schemas.microsoft.com/office/drawing/2014/main" id="{AB386958-0559-4A00-BACC-4D9AB932459B}"/>
              </a:ext>
            </a:extLst>
          </p:cNvPr>
          <p:cNvSpPr/>
          <p:nvPr/>
        </p:nvSpPr>
        <p:spPr>
          <a:xfrm>
            <a:off x="8274748" y="3255437"/>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5</a:t>
            </a:r>
            <a:endParaRPr kumimoji="1" lang="ja-JP" altLang="en-US" sz="3600" b="1" dirty="0">
              <a:solidFill>
                <a:schemeClr val="tx1"/>
              </a:solidFill>
            </a:endParaRPr>
          </a:p>
        </p:txBody>
      </p:sp>
      <p:sp>
        <p:nvSpPr>
          <p:cNvPr id="3" name="正方形/長方形 2">
            <a:extLst>
              <a:ext uri="{FF2B5EF4-FFF2-40B4-BE49-F238E27FC236}">
                <a16:creationId xmlns:a16="http://schemas.microsoft.com/office/drawing/2014/main" id="{A652F476-B4AB-4382-9CBE-B31335F1C92A}"/>
              </a:ext>
            </a:extLst>
          </p:cNvPr>
          <p:cNvSpPr/>
          <p:nvPr/>
        </p:nvSpPr>
        <p:spPr>
          <a:xfrm>
            <a:off x="0" y="620688"/>
            <a:ext cx="5442012" cy="51845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3ECA3D2C-0D56-7A66-62E6-C695BFBA7BD3}"/>
              </a:ext>
            </a:extLst>
          </p:cNvPr>
          <p:cNvSpPr/>
          <p:nvPr/>
        </p:nvSpPr>
        <p:spPr>
          <a:xfrm>
            <a:off x="986271" y="1333597"/>
            <a:ext cx="4268867" cy="5544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初任者研修　３日目の演習</a:t>
            </a:r>
          </a:p>
        </p:txBody>
      </p:sp>
      <p:sp>
        <p:nvSpPr>
          <p:cNvPr id="13" name="四角形: 角を丸くする 12">
            <a:extLst>
              <a:ext uri="{FF2B5EF4-FFF2-40B4-BE49-F238E27FC236}">
                <a16:creationId xmlns:a16="http://schemas.microsoft.com/office/drawing/2014/main" id="{DAA2A81D-0F43-7723-54D0-A6AC24385058}"/>
              </a:ext>
            </a:extLst>
          </p:cNvPr>
          <p:cNvSpPr/>
          <p:nvPr/>
        </p:nvSpPr>
        <p:spPr>
          <a:xfrm>
            <a:off x="7225124" y="1583285"/>
            <a:ext cx="1968051" cy="554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４日目の演習</a:t>
            </a:r>
          </a:p>
        </p:txBody>
      </p:sp>
      <p:sp>
        <p:nvSpPr>
          <p:cNvPr id="11" name="矢印: 右 10">
            <a:extLst>
              <a:ext uri="{FF2B5EF4-FFF2-40B4-BE49-F238E27FC236}">
                <a16:creationId xmlns:a16="http://schemas.microsoft.com/office/drawing/2014/main" id="{AB7D0CBB-5FBC-FC9D-B96A-088E8470A6A6}"/>
              </a:ext>
            </a:extLst>
          </p:cNvPr>
          <p:cNvSpPr/>
          <p:nvPr/>
        </p:nvSpPr>
        <p:spPr>
          <a:xfrm>
            <a:off x="5528345" y="1583285"/>
            <a:ext cx="161598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9" name="矢印: 左 18">
            <a:extLst>
              <a:ext uri="{FF2B5EF4-FFF2-40B4-BE49-F238E27FC236}">
                <a16:creationId xmlns:a16="http://schemas.microsoft.com/office/drawing/2014/main" id="{77FBD260-CCEB-B06F-0E9D-6AEF4A592610}"/>
              </a:ext>
            </a:extLst>
          </p:cNvPr>
          <p:cNvSpPr/>
          <p:nvPr/>
        </p:nvSpPr>
        <p:spPr>
          <a:xfrm>
            <a:off x="2842592" y="283662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4CB4E70-65EF-96F1-916B-ED36F39E643E}"/>
              </a:ext>
            </a:extLst>
          </p:cNvPr>
          <p:cNvSpPr/>
          <p:nvPr/>
        </p:nvSpPr>
        <p:spPr>
          <a:xfrm>
            <a:off x="2913266" y="34763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左カーブ 20">
            <a:extLst>
              <a:ext uri="{FF2B5EF4-FFF2-40B4-BE49-F238E27FC236}">
                <a16:creationId xmlns:a16="http://schemas.microsoft.com/office/drawing/2014/main" id="{8CB372A8-33B2-66C1-965A-01052600F479}"/>
              </a:ext>
            </a:extLst>
          </p:cNvPr>
          <p:cNvSpPr/>
          <p:nvPr/>
        </p:nvSpPr>
        <p:spPr>
          <a:xfrm rot="16200000">
            <a:off x="2033974" y="300563"/>
            <a:ext cx="1049337" cy="434549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059649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3175" y="278001"/>
            <a:ext cx="3826057" cy="1154277"/>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b="1" dirty="0">
                <a:solidFill>
                  <a:schemeClr val="tx1"/>
                </a:solidFill>
              </a:rPr>
              <a:t>初任者研修３日目の獲得目標</a:t>
            </a:r>
          </a:p>
        </p:txBody>
      </p:sp>
      <p:sp>
        <p:nvSpPr>
          <p:cNvPr id="3" name="角丸四角形 2"/>
          <p:cNvSpPr/>
          <p:nvPr/>
        </p:nvSpPr>
        <p:spPr>
          <a:xfrm>
            <a:off x="419659" y="1721744"/>
            <a:ext cx="2205507" cy="105284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インテーク</a:t>
            </a:r>
            <a:endParaRPr kumimoji="1" lang="en-US" altLang="ja-JP" sz="2000" b="1" dirty="0">
              <a:solidFill>
                <a:schemeClr val="tx1"/>
              </a:solidFill>
            </a:endParaRPr>
          </a:p>
          <a:p>
            <a:pPr algn="ctr"/>
            <a:endParaRPr lang="en-US" altLang="ja-JP" sz="2000" b="1" dirty="0">
              <a:solidFill>
                <a:schemeClr val="tx1"/>
              </a:solidFill>
            </a:endParaRPr>
          </a:p>
          <a:p>
            <a:pPr algn="ctr"/>
            <a:r>
              <a:rPr kumimoji="1" lang="ja-JP" altLang="en-US" sz="2000" b="1" dirty="0">
                <a:solidFill>
                  <a:schemeClr val="tx1"/>
                </a:solidFill>
              </a:rPr>
              <a:t>情報収集と整理</a:t>
            </a:r>
          </a:p>
        </p:txBody>
      </p:sp>
      <p:sp>
        <p:nvSpPr>
          <p:cNvPr id="4" name="右矢印 3"/>
          <p:cNvSpPr/>
          <p:nvPr/>
        </p:nvSpPr>
        <p:spPr>
          <a:xfrm>
            <a:off x="2785057" y="2248168"/>
            <a:ext cx="405685" cy="425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350633" y="1721744"/>
            <a:ext cx="2508966" cy="1052848"/>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アセスメント</a:t>
            </a:r>
            <a:endParaRPr kumimoji="1" lang="en-US" altLang="ja-JP" sz="2000" b="1" dirty="0">
              <a:solidFill>
                <a:schemeClr val="tx1"/>
              </a:solidFill>
            </a:endParaRPr>
          </a:p>
          <a:p>
            <a:pPr algn="ctr"/>
            <a:endParaRPr lang="en-US" altLang="ja-JP" sz="2000" b="1" dirty="0">
              <a:solidFill>
                <a:schemeClr val="tx1"/>
              </a:solidFill>
            </a:endParaRPr>
          </a:p>
          <a:p>
            <a:pPr algn="ctr"/>
            <a:r>
              <a:rPr lang="ja-JP" altLang="en-US" sz="2000" b="1" dirty="0">
                <a:solidFill>
                  <a:schemeClr val="tx1"/>
                </a:solidFill>
              </a:rPr>
              <a:t>理解・解釈・仮説</a:t>
            </a:r>
            <a:endParaRPr kumimoji="1" lang="ja-JP" altLang="en-US" sz="2000" b="1" dirty="0">
              <a:solidFill>
                <a:schemeClr val="tx1"/>
              </a:solidFill>
            </a:endParaRPr>
          </a:p>
        </p:txBody>
      </p:sp>
      <p:sp>
        <p:nvSpPr>
          <p:cNvPr id="6" name="右矢印 5"/>
          <p:cNvSpPr/>
          <p:nvPr/>
        </p:nvSpPr>
        <p:spPr>
          <a:xfrm>
            <a:off x="6066754" y="2248168"/>
            <a:ext cx="405685" cy="425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744749" y="1760223"/>
            <a:ext cx="2399251" cy="10528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プランニング</a:t>
            </a:r>
            <a:endParaRPr kumimoji="1" lang="en-US" altLang="ja-JP" sz="2000" b="1" dirty="0">
              <a:solidFill>
                <a:schemeClr val="tx1"/>
              </a:solidFill>
            </a:endParaRPr>
          </a:p>
          <a:p>
            <a:pPr algn="ctr"/>
            <a:endParaRPr lang="en-US" altLang="ja-JP" sz="2000" b="1" dirty="0">
              <a:solidFill>
                <a:schemeClr val="tx1"/>
              </a:solidFill>
            </a:endParaRPr>
          </a:p>
          <a:p>
            <a:pPr algn="ctr"/>
            <a:r>
              <a:rPr lang="ja-JP" altLang="en-US" sz="2000" b="1" dirty="0">
                <a:solidFill>
                  <a:schemeClr val="tx1"/>
                </a:solidFill>
              </a:rPr>
              <a:t>対応・方針の策定</a:t>
            </a:r>
            <a:endParaRPr lang="en-US" altLang="ja-JP" sz="2000" b="1" dirty="0">
              <a:solidFill>
                <a:schemeClr val="tx1"/>
              </a:solidFill>
            </a:endParaRPr>
          </a:p>
        </p:txBody>
      </p:sp>
      <p:sp>
        <p:nvSpPr>
          <p:cNvPr id="8" name="アーチ 7"/>
          <p:cNvSpPr/>
          <p:nvPr/>
        </p:nvSpPr>
        <p:spPr>
          <a:xfrm rot="10800000">
            <a:off x="1226713" y="2040181"/>
            <a:ext cx="3390362" cy="1545780"/>
          </a:xfrm>
          <a:prstGeom prst="blockArc">
            <a:avLst>
              <a:gd name="adj1" fmla="val 10800000"/>
              <a:gd name="adj2" fmla="val 12270"/>
              <a:gd name="adj3" fmla="val 26412"/>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正方形/長方形 8"/>
          <p:cNvSpPr/>
          <p:nvPr/>
        </p:nvSpPr>
        <p:spPr>
          <a:xfrm>
            <a:off x="2022041" y="3199593"/>
            <a:ext cx="1799705" cy="260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理解しにくい</a:t>
            </a:r>
          </a:p>
        </p:txBody>
      </p:sp>
      <p:sp>
        <p:nvSpPr>
          <p:cNvPr id="10" name="正方形/長方形 9"/>
          <p:cNvSpPr/>
          <p:nvPr/>
        </p:nvSpPr>
        <p:spPr>
          <a:xfrm>
            <a:off x="222160" y="3672578"/>
            <a:ext cx="2968582" cy="15457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主語→３人称</a:t>
            </a:r>
            <a:endParaRPr lang="en-US" altLang="ja-JP" sz="2000" b="1" dirty="0">
              <a:solidFill>
                <a:schemeClr val="tx1"/>
              </a:solidFill>
            </a:endParaRPr>
          </a:p>
          <a:p>
            <a:r>
              <a:rPr kumimoji="1" lang="ja-JP" altLang="en-US" sz="2000" b="1" dirty="0">
                <a:solidFill>
                  <a:schemeClr val="tx1"/>
                </a:solidFill>
              </a:rPr>
              <a:t>「本人がこう</a:t>
            </a:r>
            <a:r>
              <a:rPr lang="ja-JP" altLang="en-US" sz="2000" b="1" dirty="0">
                <a:solidFill>
                  <a:schemeClr val="tx1"/>
                </a:solidFill>
              </a:rPr>
              <a:t>言った</a:t>
            </a:r>
            <a:r>
              <a:rPr kumimoji="1" lang="ja-JP" altLang="en-US" sz="2000" b="1" dirty="0">
                <a:solidFill>
                  <a:schemeClr val="tx1"/>
                </a:solidFill>
              </a:rPr>
              <a:t>」</a:t>
            </a:r>
            <a:endParaRPr kumimoji="1" lang="en-US" altLang="ja-JP" sz="2000" b="1" dirty="0">
              <a:solidFill>
                <a:schemeClr val="tx1"/>
              </a:solidFill>
            </a:endParaRPr>
          </a:p>
          <a:p>
            <a:r>
              <a:rPr lang="ja-JP" altLang="en-US" sz="2000" b="1" dirty="0">
                <a:solidFill>
                  <a:schemeClr val="tx1"/>
                </a:solidFill>
              </a:rPr>
              <a:t>「母親がこう言った」</a:t>
            </a:r>
            <a:endParaRPr lang="en-US" altLang="ja-JP" sz="2000" b="1" dirty="0">
              <a:solidFill>
                <a:schemeClr val="tx1"/>
              </a:solidFill>
            </a:endParaRPr>
          </a:p>
          <a:p>
            <a:r>
              <a:rPr kumimoji="1" lang="ja-JP" altLang="en-US" sz="2000" b="1" dirty="0">
                <a:solidFill>
                  <a:schemeClr val="tx1"/>
                </a:solidFill>
              </a:rPr>
              <a:t>「主治医がこう言った」　など</a:t>
            </a:r>
          </a:p>
        </p:txBody>
      </p:sp>
      <p:sp>
        <p:nvSpPr>
          <p:cNvPr id="11" name="正方形/長方形 10"/>
          <p:cNvSpPr/>
          <p:nvPr/>
        </p:nvSpPr>
        <p:spPr>
          <a:xfrm>
            <a:off x="3350633" y="3672090"/>
            <a:ext cx="3288824" cy="154578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主語→</a:t>
            </a:r>
            <a:r>
              <a:rPr lang="en-US" altLang="ja-JP" sz="2000" b="1" dirty="0">
                <a:solidFill>
                  <a:schemeClr val="tx1"/>
                </a:solidFill>
              </a:rPr>
              <a:t>1</a:t>
            </a:r>
            <a:r>
              <a:rPr lang="ja-JP" altLang="en-US" sz="2000" b="1" dirty="0">
                <a:solidFill>
                  <a:schemeClr val="tx1"/>
                </a:solidFill>
              </a:rPr>
              <a:t>人称</a:t>
            </a:r>
            <a:endParaRPr kumimoji="1" lang="en-US" altLang="ja-JP" sz="2000" b="1" dirty="0">
              <a:solidFill>
                <a:schemeClr val="tx1"/>
              </a:solidFill>
            </a:endParaRPr>
          </a:p>
          <a:p>
            <a:r>
              <a:rPr lang="ja-JP" altLang="en-US" sz="2000" b="1" dirty="0">
                <a:solidFill>
                  <a:schemeClr val="tx1"/>
                </a:solidFill>
              </a:rPr>
              <a:t>「私はこう理解している」</a:t>
            </a:r>
            <a:endParaRPr lang="en-US" altLang="ja-JP" sz="2000" b="1" dirty="0">
              <a:solidFill>
                <a:schemeClr val="tx1"/>
              </a:solidFill>
            </a:endParaRPr>
          </a:p>
          <a:p>
            <a:r>
              <a:rPr kumimoji="1" lang="ja-JP" altLang="en-US" sz="2000" b="1" dirty="0">
                <a:solidFill>
                  <a:schemeClr val="tx1"/>
                </a:solidFill>
              </a:rPr>
              <a:t>「私はこう捉えている」</a:t>
            </a:r>
            <a:endParaRPr kumimoji="1" lang="en-US" altLang="ja-JP" sz="2000" b="1" dirty="0">
              <a:solidFill>
                <a:schemeClr val="tx1"/>
              </a:solidFill>
            </a:endParaRPr>
          </a:p>
          <a:p>
            <a:r>
              <a:rPr lang="ja-JP" altLang="en-US" sz="2000" b="1" dirty="0">
                <a:solidFill>
                  <a:schemeClr val="tx1"/>
                </a:solidFill>
              </a:rPr>
              <a:t>「私はこう推測している」　など</a:t>
            </a:r>
            <a:endParaRPr lang="en-US" altLang="ja-JP" sz="2000" b="1" dirty="0">
              <a:solidFill>
                <a:schemeClr val="tx1"/>
              </a:solidFill>
            </a:endParaRPr>
          </a:p>
        </p:txBody>
      </p:sp>
      <p:sp>
        <p:nvSpPr>
          <p:cNvPr id="13" name="正方形/長方形 12"/>
          <p:cNvSpPr/>
          <p:nvPr/>
        </p:nvSpPr>
        <p:spPr>
          <a:xfrm>
            <a:off x="173864" y="5440519"/>
            <a:ext cx="8790623" cy="608527"/>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そこから何が言えるのか？</a:t>
            </a:r>
            <a:endParaRPr kumimoji="1" lang="en-US" altLang="ja-JP" b="1" dirty="0">
              <a:solidFill>
                <a:schemeClr val="bg1"/>
              </a:solidFill>
            </a:endParaRPr>
          </a:p>
          <a:p>
            <a:pPr algn="ctr"/>
            <a:r>
              <a:rPr kumimoji="1" lang="ja-JP" altLang="en-US" b="1" dirty="0">
                <a:solidFill>
                  <a:schemeClr val="bg1"/>
                </a:solidFill>
              </a:rPr>
              <a:t>どのような支援課題があるのかを言語化することがアセスメントの一部となる</a:t>
            </a:r>
          </a:p>
        </p:txBody>
      </p:sp>
      <p:sp>
        <p:nvSpPr>
          <p:cNvPr id="14" name="正方形/長方形 13">
            <a:extLst>
              <a:ext uri="{FF2B5EF4-FFF2-40B4-BE49-F238E27FC236}">
                <a16:creationId xmlns:a16="http://schemas.microsoft.com/office/drawing/2014/main" id="{B8F40686-EA65-AC09-81AA-05150950C3CC}"/>
              </a:ext>
            </a:extLst>
          </p:cNvPr>
          <p:cNvSpPr/>
          <p:nvPr/>
        </p:nvSpPr>
        <p:spPr>
          <a:xfrm>
            <a:off x="163175" y="1518406"/>
            <a:ext cx="6581574" cy="38002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a:extLst>
              <a:ext uri="{FF2B5EF4-FFF2-40B4-BE49-F238E27FC236}">
                <a16:creationId xmlns:a16="http://schemas.microsoft.com/office/drawing/2014/main" id="{BB7D3975-1532-16B7-1DCD-26FBF7FAC885}"/>
              </a:ext>
            </a:extLst>
          </p:cNvPr>
          <p:cNvSpPr>
            <a:spLocks noGrp="1"/>
          </p:cNvSpPr>
          <p:nvPr>
            <p:ph type="sldNum" sz="quarter" idx="12"/>
          </p:nvPr>
        </p:nvSpPr>
        <p:spPr>
          <a:xfrm>
            <a:off x="6457950" y="6356351"/>
            <a:ext cx="2057400" cy="365125"/>
          </a:xfrm>
        </p:spPr>
        <p:txBody>
          <a:bodyPr/>
          <a:lstStyle/>
          <a:p>
            <a:fld id="{5FD889E0-CAB2-4699-909D-B9A88D47ACBE}" type="slidenum">
              <a:rPr lang="en-US" smtClean="0"/>
              <a:pPr/>
              <a:t>12</a:t>
            </a:fld>
            <a:endParaRPr lang="en-US"/>
          </a:p>
        </p:txBody>
      </p:sp>
    </p:spTree>
    <p:extLst>
      <p:ext uri="{BB962C8B-B14F-4D97-AF65-F5344CB8AC3E}">
        <p14:creationId xmlns:p14="http://schemas.microsoft.com/office/powerpoint/2010/main" val="325854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324063"/>
            <a:ext cx="4671242" cy="9469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アセスメントの定義と基本的な枠組み</a:t>
            </a:r>
          </a:p>
        </p:txBody>
      </p:sp>
      <p:sp>
        <p:nvSpPr>
          <p:cNvPr id="11" name="正方形/長方形 10"/>
          <p:cNvSpPr/>
          <p:nvPr/>
        </p:nvSpPr>
        <p:spPr>
          <a:xfrm>
            <a:off x="561312" y="1577232"/>
            <a:ext cx="8297214" cy="131493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対人支援におけるアセスメントは「一つ一つの情報を、自分なりに解釈し、それらを組み合わせて、生じている問題の成り立ちをまとめ上げ、支援課題を抽出すること、あるいは、その人がどんな人で、どんな援助を必要としているのかを明らかにすること。</a:t>
            </a:r>
            <a:endParaRPr lang="en-US" altLang="ja-JP" sz="2000" b="1" dirty="0">
              <a:solidFill>
                <a:schemeClr val="tx1"/>
              </a:solidFill>
            </a:endParaRPr>
          </a:p>
        </p:txBody>
      </p:sp>
      <p:sp>
        <p:nvSpPr>
          <p:cNvPr id="13" name="正方形/長方形 12"/>
          <p:cNvSpPr/>
          <p:nvPr/>
        </p:nvSpPr>
        <p:spPr>
          <a:xfrm>
            <a:off x="567409" y="3830880"/>
            <a:ext cx="8297214" cy="2789081"/>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　①まずは言語化してみる</a:t>
            </a:r>
            <a:endParaRPr lang="en-US" altLang="ja-JP" sz="2000" b="1" dirty="0">
              <a:solidFill>
                <a:schemeClr val="tx1"/>
              </a:solidFill>
            </a:endParaRPr>
          </a:p>
          <a:p>
            <a:r>
              <a:rPr lang="ja-JP" altLang="en-US" sz="2000" b="1" dirty="0">
                <a:solidFill>
                  <a:schemeClr val="tx1"/>
                </a:solidFill>
              </a:rPr>
              <a:t>　②本人の気質や障害特性、・発達や疾患、心理面の不安や葛藤・</a:t>
            </a:r>
            <a:endParaRPr lang="en-US" altLang="ja-JP" sz="2000" b="1" dirty="0">
              <a:solidFill>
                <a:schemeClr val="tx1"/>
              </a:solidFill>
            </a:endParaRPr>
          </a:p>
          <a:p>
            <a:r>
              <a:rPr lang="ja-JP" altLang="en-US" sz="2000" b="1" dirty="0">
                <a:solidFill>
                  <a:schemeClr val="tx1"/>
                </a:solidFill>
              </a:rPr>
              <a:t>　　認知・防衛、対人関係を意識する</a:t>
            </a:r>
            <a:endParaRPr lang="en-US" altLang="ja-JP" sz="2000" b="1" dirty="0">
              <a:solidFill>
                <a:schemeClr val="tx1"/>
              </a:solidFill>
            </a:endParaRPr>
          </a:p>
          <a:p>
            <a:r>
              <a:rPr lang="ja-JP" altLang="en-US" sz="2000" b="1" dirty="0">
                <a:solidFill>
                  <a:schemeClr val="tx1"/>
                </a:solidFill>
              </a:rPr>
              <a:t>　③言っていることを示した反応に着目する</a:t>
            </a:r>
            <a:endParaRPr lang="en-US" altLang="ja-JP" sz="2000" b="1" dirty="0">
              <a:solidFill>
                <a:schemeClr val="tx1"/>
              </a:solidFill>
            </a:endParaRPr>
          </a:p>
          <a:p>
            <a:r>
              <a:rPr lang="ja-JP" altLang="en-US" sz="2000" b="1" dirty="0">
                <a:solidFill>
                  <a:schemeClr val="tx1"/>
                </a:solidFill>
              </a:rPr>
              <a:t>　</a:t>
            </a:r>
            <a:r>
              <a:rPr lang="en-US" altLang="ja-JP" sz="2000" b="1" dirty="0">
                <a:solidFill>
                  <a:schemeClr val="tx1"/>
                </a:solidFill>
              </a:rPr>
              <a:t>※</a:t>
            </a:r>
            <a:r>
              <a:rPr lang="ja-JP" altLang="en-US" sz="2000" b="1" dirty="0">
                <a:solidFill>
                  <a:schemeClr val="tx1"/>
                </a:solidFill>
              </a:rPr>
              <a:t>心理面のアセスメントが不可欠</a:t>
            </a:r>
            <a:endParaRPr lang="en-US" altLang="ja-JP" sz="2000" b="1" dirty="0">
              <a:solidFill>
                <a:schemeClr val="tx1"/>
              </a:solidFill>
            </a:endParaRPr>
          </a:p>
          <a:p>
            <a:r>
              <a:rPr lang="ja-JP" altLang="en-US" sz="2000" b="1" dirty="0">
                <a:solidFill>
                  <a:schemeClr val="tx1"/>
                </a:solidFill>
              </a:rPr>
              <a:t>　④本人の無意識に目を向ける（抵抗感とか自己防衛とか）</a:t>
            </a:r>
            <a:endParaRPr lang="en-US" altLang="ja-JP" sz="2000" b="1" dirty="0">
              <a:solidFill>
                <a:schemeClr val="tx1"/>
              </a:solidFill>
            </a:endParaRPr>
          </a:p>
          <a:p>
            <a:r>
              <a:rPr lang="ja-JP" altLang="en-US" sz="2000" b="1" dirty="0">
                <a:solidFill>
                  <a:schemeClr val="tx1"/>
                </a:solidFill>
              </a:rPr>
              <a:t>　⑤ストーリーを描く</a:t>
            </a:r>
            <a:endParaRPr lang="en-US" altLang="ja-JP" sz="2000" b="1" dirty="0">
              <a:solidFill>
                <a:schemeClr val="tx1"/>
              </a:solidFill>
            </a:endParaRPr>
          </a:p>
          <a:p>
            <a:r>
              <a:rPr lang="ja-JP" altLang="en-US" sz="2000" b="1" dirty="0">
                <a:solidFill>
                  <a:schemeClr val="tx1"/>
                </a:solidFill>
              </a:rPr>
              <a:t>　⑥ストレングスにも目を向ける</a:t>
            </a:r>
            <a:endParaRPr lang="en-US" altLang="ja-JP" sz="2000" b="1" dirty="0">
              <a:solidFill>
                <a:schemeClr val="tx1"/>
              </a:solidFill>
            </a:endParaRPr>
          </a:p>
          <a:p>
            <a:r>
              <a:rPr lang="ja-JP" altLang="en-US" sz="2000" b="1" dirty="0">
                <a:solidFill>
                  <a:schemeClr val="tx1"/>
                </a:solidFill>
              </a:rPr>
              <a:t>　⑦生活場面に密着した情報の多い場面でアセスメントする</a:t>
            </a:r>
          </a:p>
        </p:txBody>
      </p:sp>
      <p:sp>
        <p:nvSpPr>
          <p:cNvPr id="12" name="下矢印 11"/>
          <p:cNvSpPr/>
          <p:nvPr/>
        </p:nvSpPr>
        <p:spPr>
          <a:xfrm>
            <a:off x="1609825" y="3027120"/>
            <a:ext cx="763073" cy="705118"/>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694547" y="3198387"/>
            <a:ext cx="2021469" cy="46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そのためには</a:t>
            </a:r>
            <a:r>
              <a:rPr lang="en-US" altLang="ja-JP" sz="2000" b="1" dirty="0">
                <a:solidFill>
                  <a:schemeClr val="tx1"/>
                </a:solidFill>
              </a:rPr>
              <a:t>…</a:t>
            </a:r>
          </a:p>
        </p:txBody>
      </p:sp>
      <p:sp>
        <p:nvSpPr>
          <p:cNvPr id="3" name="スライド番号プレースホルダー 1">
            <a:extLst>
              <a:ext uri="{FF2B5EF4-FFF2-40B4-BE49-F238E27FC236}">
                <a16:creationId xmlns:a16="http://schemas.microsoft.com/office/drawing/2014/main" id="{D0F1677F-7621-5F4D-0DAF-1939E8505A2A}"/>
              </a:ext>
            </a:extLst>
          </p:cNvPr>
          <p:cNvSpPr>
            <a:spLocks noGrp="1"/>
          </p:cNvSpPr>
          <p:nvPr>
            <p:ph type="sldNum" sz="quarter" idx="12"/>
          </p:nvPr>
        </p:nvSpPr>
        <p:spPr>
          <a:xfrm>
            <a:off x="6457950" y="6356351"/>
            <a:ext cx="2057400" cy="365125"/>
          </a:xfrm>
        </p:spPr>
        <p:txBody>
          <a:bodyPr/>
          <a:lstStyle/>
          <a:p>
            <a:fld id="{5FD889E0-CAB2-4699-909D-B9A88D47ACBE}" type="slidenum">
              <a:rPr lang="en-US" smtClean="0"/>
              <a:pPr/>
              <a:t>13</a:t>
            </a:fld>
            <a:endParaRPr lang="en-US"/>
          </a:p>
        </p:txBody>
      </p:sp>
    </p:spTree>
    <p:extLst>
      <p:ext uri="{BB962C8B-B14F-4D97-AF65-F5344CB8AC3E}">
        <p14:creationId xmlns:p14="http://schemas.microsoft.com/office/powerpoint/2010/main" val="211718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078D3-FF95-43F9-911F-0C25A7588AE1}"/>
              </a:ext>
            </a:extLst>
          </p:cNvPr>
          <p:cNvSpPr>
            <a:spLocks noGrp="1"/>
          </p:cNvSpPr>
          <p:nvPr>
            <p:ph type="title"/>
          </p:nvPr>
        </p:nvSpPr>
        <p:spPr>
          <a:xfrm>
            <a:off x="628650" y="0"/>
            <a:ext cx="7886700" cy="1325563"/>
          </a:xfrm>
        </p:spPr>
        <p:txBody>
          <a:bodyPr>
            <a:normAutofit fontScale="90000"/>
          </a:bodyPr>
          <a:lstStyle/>
          <a:p>
            <a:r>
              <a:rPr kumimoji="1" lang="ja-JP" altLang="en-US" sz="3200" dirty="0">
                <a:latin typeface="HG丸ｺﾞｼｯｸM-PRO" panose="020F0600000000000000" pitchFamily="50" charset="-128"/>
                <a:ea typeface="HG丸ｺﾞｼｯｸM-PRO" panose="020F0600000000000000" pitchFamily="50" charset="-128"/>
              </a:rPr>
              <a:t>初任者研修で大切な</a:t>
            </a:r>
            <a:br>
              <a:rPr kumimoji="1" lang="en-US" altLang="ja-JP" sz="3200" dirty="0">
                <a:latin typeface="HG丸ｺﾞｼｯｸM-PRO" panose="020F0600000000000000" pitchFamily="50" charset="-128"/>
                <a:ea typeface="HG丸ｺﾞｼｯｸM-PRO" panose="020F0600000000000000" pitchFamily="50" charset="-128"/>
              </a:rPr>
            </a:br>
            <a:r>
              <a:rPr kumimoji="1" lang="ja-JP" altLang="en-US" sz="3200" dirty="0">
                <a:latin typeface="HG丸ｺﾞｼｯｸM-PRO" panose="020F0600000000000000" pitchFamily="50" charset="-128"/>
                <a:ea typeface="HG丸ｺﾞｼｯｸM-PRO" panose="020F0600000000000000" pitchFamily="50" charset="-128"/>
              </a:rPr>
              <a:t>　　　　アセスメントの可視化ツールの導入</a:t>
            </a:r>
          </a:p>
        </p:txBody>
      </p:sp>
      <p:sp>
        <p:nvSpPr>
          <p:cNvPr id="3" name="コンテンツ プレースホルダー 2">
            <a:extLst>
              <a:ext uri="{FF2B5EF4-FFF2-40B4-BE49-F238E27FC236}">
                <a16:creationId xmlns:a16="http://schemas.microsoft.com/office/drawing/2014/main" id="{925A813C-5F50-4E01-BECC-29715B27E1A1}"/>
              </a:ext>
            </a:extLst>
          </p:cNvPr>
          <p:cNvSpPr>
            <a:spLocks noGrp="1"/>
          </p:cNvSpPr>
          <p:nvPr>
            <p:ph idx="1"/>
          </p:nvPr>
        </p:nvSpPr>
        <p:spPr>
          <a:xfrm>
            <a:off x="628650" y="1143000"/>
            <a:ext cx="7886700" cy="5578476"/>
          </a:xfrm>
        </p:spPr>
        <p:txBody>
          <a:bodyPr>
            <a:normAutofit fontScale="62500" lnSpcReduction="20000"/>
          </a:bodyPr>
          <a:lstStyle/>
          <a:p>
            <a:r>
              <a:rPr kumimoji="1" lang="ja-JP" altLang="en-US" dirty="0">
                <a:latin typeface="BIZ UDPゴシック" panose="020B0400000000000000" pitchFamily="50" charset="-128"/>
                <a:ea typeface="BIZ UDPゴシック" panose="020B0400000000000000" pitchFamily="50" charset="-128"/>
              </a:rPr>
              <a:t>標準化カリキュラムの意図</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（質の向上に向けた研修カリキュラムの変更の経過の理解）</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都道府県ツールとの比較・共有化</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（アセスメントからニーズ整理までの思考の視覚化により、真の</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ニーズや見立ての仮設の根拠を示す研修ツールとなっているかの</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自己点検をお願いします！）</a:t>
            </a:r>
            <a:endParaRPr lang="en-US" altLang="ja-JP" dirty="0">
              <a:latin typeface="BIZ UDPゴシック" panose="020B0400000000000000" pitchFamily="50" charset="-128"/>
              <a:ea typeface="BIZ UDPゴシック" panose="020B0400000000000000" pitchFamily="50" charset="-128"/>
            </a:endParaRPr>
          </a:p>
          <a:p>
            <a:pPr marL="0" indent="0">
              <a:buNone/>
            </a:pPr>
            <a:r>
              <a:rPr lang="en-US" altLang="ja-JP" b="1" u="sng" dirty="0">
                <a:solidFill>
                  <a:srgbClr val="FF0000"/>
                </a:solidFill>
                <a:latin typeface="BIZ UDPゴシック" panose="020B0400000000000000" pitchFamily="50" charset="-128"/>
                <a:ea typeface="BIZ UDPゴシック" panose="020B0400000000000000" pitchFamily="50" charset="-128"/>
              </a:rPr>
              <a:t>※</a:t>
            </a:r>
            <a:r>
              <a:rPr lang="ja-JP" altLang="en-US" b="1" u="sng" dirty="0">
                <a:solidFill>
                  <a:srgbClr val="FF0000"/>
                </a:solidFill>
                <a:latin typeface="BIZ UDPゴシック" panose="020B0400000000000000" pitchFamily="50" charset="-128"/>
                <a:ea typeface="BIZ UDPゴシック" panose="020B0400000000000000" pitchFamily="50" charset="-128"/>
              </a:rPr>
              <a:t>発表する目的</a:t>
            </a:r>
            <a:r>
              <a:rPr lang="ja-JP" altLang="en-US" dirty="0">
                <a:solidFill>
                  <a:srgbClr val="FF0000"/>
                </a:solidFill>
                <a:latin typeface="BIZ UDPゴシック" panose="020B0400000000000000" pitchFamily="50" charset="-128"/>
                <a:ea typeface="BIZ UDPゴシック" panose="020B0400000000000000" pitchFamily="50" charset="-128"/>
              </a:rPr>
              <a:t>と</a:t>
            </a:r>
            <a:r>
              <a:rPr lang="ja-JP" altLang="en-US" b="1" u="sng" dirty="0">
                <a:solidFill>
                  <a:srgbClr val="FF0000"/>
                </a:solidFill>
                <a:latin typeface="BIZ UDPゴシック" panose="020B0400000000000000" pitchFamily="50" charset="-128"/>
                <a:ea typeface="BIZ UDPゴシック" panose="020B0400000000000000" pitchFamily="50" charset="-128"/>
              </a:rPr>
              <a:t>アセスメント力を養う目的</a:t>
            </a:r>
            <a:r>
              <a:rPr lang="ja-JP" altLang="en-US" dirty="0">
                <a:solidFill>
                  <a:srgbClr val="FF0000"/>
                </a:solidFill>
                <a:latin typeface="BIZ UDPゴシック" panose="020B0400000000000000" pitchFamily="50" charset="-128"/>
                <a:ea typeface="BIZ UDPゴシック" panose="020B0400000000000000" pitchFamily="50" charset="-128"/>
              </a:rPr>
              <a:t>の両方がある（演習）</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a:t>
            </a:r>
            <a:r>
              <a:rPr lang="ja-JP" altLang="en-US" dirty="0">
                <a:solidFill>
                  <a:srgbClr val="FF0000"/>
                </a:solidFill>
                <a:latin typeface="BIZ UDPゴシック" panose="020B0400000000000000" pitchFamily="50" charset="-128"/>
                <a:ea typeface="BIZ UDPゴシック" panose="020B0400000000000000" pitchFamily="50" charset="-128"/>
              </a:rPr>
              <a:t>本日は、初任３日目の演習講師と受講生の両面を経験頂きました。</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rgbClr val="FF0000"/>
                </a:solidFill>
                <a:latin typeface="BIZ UDPゴシック" panose="020B0400000000000000" pitchFamily="50" charset="-128"/>
                <a:ea typeface="BIZ UDPゴシック" panose="020B0400000000000000" pitchFamily="50" charset="-128"/>
              </a:rPr>
              <a:t>　振り返りは、地域に戻っての実習の体験にもつながる部分かと思います。</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研修全体の構造と流れの再確認</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（役割分担型のその日のコマの企画の張り合わせではない）</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最終的にねらう相談支援の質の向上に向けた</a:t>
            </a:r>
            <a:r>
              <a:rPr kumimoji="1" lang="ja-JP" altLang="en-US" b="1" u="sng" dirty="0">
                <a:solidFill>
                  <a:srgbClr val="FF0000"/>
                </a:solidFill>
                <a:latin typeface="BIZ UDPゴシック" panose="020B0400000000000000" pitchFamily="50" charset="-128"/>
                <a:ea typeface="BIZ UDPゴシック" panose="020B0400000000000000" pitchFamily="50" charset="-128"/>
              </a:rPr>
              <a:t>研修の入口に位置付ける</a:t>
            </a:r>
            <a:endParaRPr kumimoji="1" lang="en-US" altLang="ja-JP" b="1" u="sng" dirty="0">
              <a:solidFill>
                <a:srgbClr val="FF0000"/>
              </a:solidFill>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（構造化された研修システム：初任⇒現任⇒主任</a:t>
            </a:r>
            <a:r>
              <a:rPr lang="ja-JP" altLang="en-US" dirty="0">
                <a:latin typeface="BIZ UDPゴシック" panose="020B0400000000000000" pitchFamily="50" charset="-128"/>
                <a:ea typeface="BIZ UDPゴシック" panose="020B0400000000000000" pitchFamily="50" charset="-128"/>
              </a:rPr>
              <a:t>への流れの中で、</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最初に受講するのが初任者研修である。）</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5FFD217-7E6F-4C39-8E52-C567381871E1}"/>
              </a:ext>
            </a:extLst>
          </p:cNvPr>
          <p:cNvSpPr>
            <a:spLocks noGrp="1"/>
          </p:cNvSpPr>
          <p:nvPr>
            <p:ph type="sldNum" sz="quarter" idx="12"/>
          </p:nvPr>
        </p:nvSpPr>
        <p:spPr/>
        <p:txBody>
          <a:bodyPr/>
          <a:lstStyle/>
          <a:p>
            <a:fld id="{2ADEAB0B-3364-414D-832E-F3CDA843F507}" type="slidenum">
              <a:rPr kumimoji="1" lang="ja-JP" altLang="en-US" smtClean="0"/>
              <a:t>14</a:t>
            </a:fld>
            <a:endParaRPr kumimoji="1" lang="ja-JP" altLang="en-US" dirty="0"/>
          </a:p>
        </p:txBody>
      </p:sp>
    </p:spTree>
    <p:extLst>
      <p:ext uri="{BB962C8B-B14F-4D97-AF65-F5344CB8AC3E}">
        <p14:creationId xmlns:p14="http://schemas.microsoft.com/office/powerpoint/2010/main" val="289068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31337D-E30C-1E62-41F6-99F39E3428D1}"/>
              </a:ext>
            </a:extLst>
          </p:cNvPr>
          <p:cNvSpPr>
            <a:spLocks noGrp="1"/>
          </p:cNvSpPr>
          <p:nvPr>
            <p:ph type="title"/>
          </p:nvPr>
        </p:nvSpPr>
        <p:spPr/>
        <p:txBody>
          <a:bodyPr>
            <a:normAutofit/>
          </a:bodyPr>
          <a:lstStyle/>
          <a:p>
            <a:r>
              <a:rPr kumimoji="1" lang="ja-JP" altLang="en-US" sz="4400" b="1" dirty="0">
                <a:latin typeface="ＭＳ ゴシック" panose="020B0609070205080204" pitchFamily="49" charset="-128"/>
                <a:ea typeface="ＭＳ ゴシック" panose="020B0609070205080204" pitchFamily="49" charset="-128"/>
              </a:rPr>
              <a:t>ケースレポート・ケース検討</a:t>
            </a:r>
            <a:br>
              <a:rPr kumimoji="1" lang="en-US" altLang="ja-JP" sz="4400" b="1" dirty="0">
                <a:latin typeface="ＭＳ ゴシック" panose="020B0609070205080204" pitchFamily="49" charset="-128"/>
                <a:ea typeface="ＭＳ ゴシック" panose="020B0609070205080204" pitchFamily="49" charset="-128"/>
              </a:rPr>
            </a:br>
            <a:r>
              <a:rPr kumimoji="1" lang="ja-JP" altLang="en-US" sz="4400" b="1" dirty="0">
                <a:latin typeface="ＭＳ ゴシック" panose="020B0609070205080204" pitchFamily="49" charset="-128"/>
                <a:ea typeface="ＭＳ ゴシック" panose="020B0609070205080204" pitchFamily="49" charset="-128"/>
              </a:rPr>
              <a:t>（実践モデルを業務にする）</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8A6D8B1-9186-AE6E-060C-6896DC0B12FB}"/>
              </a:ext>
            </a:extLst>
          </p:cNvPr>
          <p:cNvSpPr>
            <a:spLocks noGrp="1"/>
          </p:cNvSpPr>
          <p:nvPr>
            <p:ph idx="1"/>
          </p:nvPr>
        </p:nvSpPr>
        <p:spPr>
          <a:xfrm>
            <a:off x="293615" y="2130803"/>
            <a:ext cx="8615493" cy="4504889"/>
          </a:xfrm>
        </p:spPr>
        <p:txBody>
          <a:bodyPr>
            <a:normAutofit lnSpcReduction="10000"/>
          </a:bodyPr>
          <a:lstStyle/>
          <a:p>
            <a:pPr marL="0" indent="0">
              <a:buNone/>
            </a:pPr>
            <a:r>
              <a:rPr kumimoji="1" lang="ja-JP" altLang="en-US" sz="2400" dirty="0">
                <a:latin typeface="BIZ UDPゴシック" panose="020B0400000000000000" pitchFamily="50" charset="-128"/>
                <a:ea typeface="BIZ UDPゴシック" panose="020B0400000000000000" pitchFamily="50" charset="-128"/>
              </a:rPr>
              <a:t>人材が育つチームを作るためのトレーニングのための技術です。</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初任者・現任研修の演習（アセスメントの説明・サービス担当者</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会議での計画説明など）でも取り入れていますが、これも現場で</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のトレーニングの準備です。</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endParaRPr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自分できちんと話そうとすることで、本格的なディスカッション</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やスーパーバイズが出来る</a:t>
            </a:r>
            <a:r>
              <a:rPr lang="ja-JP" altLang="en-US" sz="2400" dirty="0">
                <a:latin typeface="BIZ UDPゴシック" panose="020B0400000000000000" pitchFamily="50" charset="-128"/>
                <a:ea typeface="BIZ UDPゴシック" panose="020B0400000000000000" pitchFamily="50" charset="-128"/>
              </a:rPr>
              <a:t>ステージ</a:t>
            </a:r>
            <a:r>
              <a:rPr kumimoji="1" lang="ja-JP" altLang="en-US" sz="2400" dirty="0">
                <a:latin typeface="BIZ UDPゴシック" panose="020B0400000000000000" pitchFamily="50" charset="-128"/>
                <a:ea typeface="BIZ UDPゴシック" panose="020B0400000000000000" pitchFamily="50" charset="-128"/>
              </a:rPr>
              <a:t>が整得られていくわけです。</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endParaRPr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ケースレポートの力を身に着けられる職場・地域になることを目</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指した本日の演習でした。</a:t>
            </a:r>
          </a:p>
        </p:txBody>
      </p:sp>
      <p:sp>
        <p:nvSpPr>
          <p:cNvPr id="4" name="スライド番号プレースホルダー 3">
            <a:extLst>
              <a:ext uri="{FF2B5EF4-FFF2-40B4-BE49-F238E27FC236}">
                <a16:creationId xmlns:a16="http://schemas.microsoft.com/office/drawing/2014/main" id="{7586DDF2-67FD-666A-A6AB-4EF7398F6F37}"/>
              </a:ext>
            </a:extLst>
          </p:cNvPr>
          <p:cNvSpPr>
            <a:spLocks noGrp="1"/>
          </p:cNvSpPr>
          <p:nvPr>
            <p:ph type="sldNum" sz="quarter" idx="12"/>
          </p:nvPr>
        </p:nvSpPr>
        <p:spPr/>
        <p:txBody>
          <a:bodyPr/>
          <a:lstStyle/>
          <a:p>
            <a:fld id="{2ADEAB0B-3364-414D-832E-F3CDA843F507}" type="slidenum">
              <a:rPr kumimoji="1" lang="ja-JP" altLang="en-US" smtClean="0"/>
              <a:t>15</a:t>
            </a:fld>
            <a:endParaRPr kumimoji="1" lang="ja-JP" altLang="en-US"/>
          </a:p>
        </p:txBody>
      </p:sp>
    </p:spTree>
    <p:extLst>
      <p:ext uri="{BB962C8B-B14F-4D97-AF65-F5344CB8AC3E}">
        <p14:creationId xmlns:p14="http://schemas.microsoft.com/office/powerpoint/2010/main" val="336758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922" y="96902"/>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アセスメントとは（１）</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2</a:t>
            </a:fld>
            <a:endParaRPr lang="en-US"/>
          </a:p>
        </p:txBody>
      </p:sp>
      <p:sp>
        <p:nvSpPr>
          <p:cNvPr id="4" name="テキスト ボックス 3"/>
          <p:cNvSpPr txBox="1"/>
          <p:nvPr/>
        </p:nvSpPr>
        <p:spPr>
          <a:xfrm>
            <a:off x="345123" y="1290725"/>
            <a:ext cx="8574087" cy="4462760"/>
          </a:xfrm>
          <a:prstGeom prst="rect">
            <a:avLst/>
          </a:prstGeom>
          <a:noFill/>
        </p:spPr>
        <p:txBody>
          <a:bodyPr wrap="square" rtlCol="0">
            <a:spAutoFit/>
          </a:bodyPr>
          <a:lstStyle/>
          <a:p>
            <a:r>
              <a:rPr kumimoji="1" lang="en-US" altLang="ja-JP" sz="2400" dirty="0">
                <a:latin typeface="ＤＨＰ特太ゴシック体" panose="020B0500000000000000" pitchFamily="50" charset="-128"/>
                <a:ea typeface="ＤＨＰ特太ゴシック体" panose="020B0500000000000000" pitchFamily="50" charset="-128"/>
                <a:cs typeface="メイリオ"/>
              </a:rPr>
              <a:t>【</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定義</a:t>
            </a:r>
            <a:r>
              <a:rPr kumimoji="1" lang="en-US" altLang="ja-JP" sz="2400" dirty="0">
                <a:latin typeface="ＤＨＰ特太ゴシック体" panose="020B0500000000000000" pitchFamily="50" charset="-128"/>
                <a:ea typeface="ＤＨＰ特太ゴシック体" panose="020B0500000000000000" pitchFamily="50" charset="-128"/>
                <a:cs typeface="メイリオ"/>
              </a:rPr>
              <a:t>】</a:t>
            </a:r>
            <a:endParaRPr kumimoji="1" lang="ja-JP" altLang="en-US" sz="2400"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本人の夢・希望の実現や課題の解決に向け、</a:t>
            </a:r>
          </a:p>
          <a:p>
            <a:r>
              <a:rPr kumimoji="1" lang="ja-JP" altLang="en-US" sz="2400" dirty="0">
                <a:latin typeface="ＭＳ ゴシック" panose="020B0609070205080204" pitchFamily="49" charset="-128"/>
                <a:ea typeface="ＭＳ ゴシック" panose="020B0609070205080204" pitchFamily="49" charset="-128"/>
                <a:cs typeface="メイリオ"/>
              </a:rPr>
              <a:t>　　必要な根拠</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情報</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をおさえ</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収集し</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err="1">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整理・分析する。</a:t>
            </a:r>
          </a:p>
          <a:p>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en-US" altLang="ja-JP" sz="2400" dirty="0">
                <a:latin typeface="ＤＨＰ特太ゴシック体" panose="020B0500000000000000" pitchFamily="50" charset="-128"/>
                <a:ea typeface="ＤＨＰ特太ゴシック体" panose="020B0500000000000000" pitchFamily="50" charset="-128"/>
                <a:cs typeface="メイリオ"/>
              </a:rPr>
              <a:t>【</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具体的には</a:t>
            </a:r>
            <a:r>
              <a:rPr kumimoji="1" lang="en-US" altLang="ja-JP" sz="2400" dirty="0">
                <a:latin typeface="ＤＨＰ特太ゴシック体" panose="020B0500000000000000" pitchFamily="50" charset="-128"/>
                <a:ea typeface="ＤＨＰ特太ゴシック体" panose="020B0500000000000000" pitchFamily="50" charset="-128"/>
                <a:cs typeface="メイリオ"/>
              </a:rPr>
              <a:t>】</a:t>
            </a:r>
            <a:endParaRPr kumimoji="1" lang="ja-JP" altLang="en-US" sz="2400"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例　・本人の人となり</a:t>
            </a:r>
          </a:p>
          <a:p>
            <a:r>
              <a:rPr kumimoji="1" lang="ja-JP" altLang="en-US" sz="2400" dirty="0">
                <a:latin typeface="ＭＳ ゴシック" panose="020B0609070205080204" pitchFamily="49" charset="-128"/>
                <a:ea typeface="ＭＳ ゴシック" panose="020B0609070205080204" pitchFamily="49" charset="-128"/>
                <a:cs typeface="メイリオ"/>
              </a:rPr>
              <a:t>　　　・本人の夢・希望、解決したい課題。</a:t>
            </a:r>
          </a:p>
          <a:p>
            <a:r>
              <a:rPr kumimoji="1" lang="ja-JP" altLang="en-US" sz="2400" dirty="0">
                <a:latin typeface="ＭＳ ゴシック" panose="020B0609070205080204" pitchFamily="49" charset="-128"/>
                <a:ea typeface="ＭＳ ゴシック" panose="020B0609070205080204" pitchFamily="49" charset="-128"/>
                <a:cs typeface="メイリオ"/>
              </a:rPr>
              <a:t>　　　・それに向けて必要な状況把握</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（本人や環境に関する多角的・総合的な情報）</a:t>
            </a:r>
          </a:p>
          <a:p>
            <a:pPr>
              <a:lnSpc>
                <a:spcPts val="1200"/>
              </a:lnSpc>
            </a:pP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・支援者自身の考え、本人像の解釈、支援の方向性</a:t>
            </a:r>
          </a:p>
          <a:p>
            <a:pPr>
              <a:lnSpc>
                <a:spcPts val="1200"/>
              </a:lnSpc>
            </a:pP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・そのための手立て</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11" name="角丸四角形 10"/>
          <p:cNvSpPr/>
          <p:nvPr/>
        </p:nvSpPr>
        <p:spPr>
          <a:xfrm>
            <a:off x="6462186" y="2852584"/>
            <a:ext cx="2438399" cy="355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情報を集めるだけじゃないんだ！</a:t>
            </a:r>
          </a:p>
        </p:txBody>
      </p:sp>
      <p:sp>
        <p:nvSpPr>
          <p:cNvPr id="12" name="角丸四角形 11"/>
          <p:cNvSpPr/>
          <p:nvPr/>
        </p:nvSpPr>
        <p:spPr>
          <a:xfrm>
            <a:off x="6462186" y="3267447"/>
            <a:ext cx="2438399" cy="355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どんな情報をとればいいのかな？</a:t>
            </a:r>
          </a:p>
        </p:txBody>
      </p:sp>
      <p:sp>
        <p:nvSpPr>
          <p:cNvPr id="13" name="角丸四角形 12"/>
          <p:cNvSpPr/>
          <p:nvPr/>
        </p:nvSpPr>
        <p:spPr>
          <a:xfrm>
            <a:off x="6462186" y="3682310"/>
            <a:ext cx="2438399" cy="355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情報の分析？？？？？</a:t>
            </a:r>
          </a:p>
        </p:txBody>
      </p:sp>
      <p:sp>
        <p:nvSpPr>
          <p:cNvPr id="8" name="フッター プレースホルダー 6">
            <a:extLst>
              <a:ext uri="{FF2B5EF4-FFF2-40B4-BE49-F238E27FC236}">
                <a16:creationId xmlns:a16="http://schemas.microsoft.com/office/drawing/2014/main" id="{A85C6C8B-4048-481E-A99C-3AFC48CD8081}"/>
              </a:ext>
            </a:extLst>
          </p:cNvPr>
          <p:cNvSpPr>
            <a:spLocks noGrp="1"/>
          </p:cNvSpPr>
          <p:nvPr>
            <p:ph type="ftr" sz="quarter" idx="11"/>
          </p:nvPr>
        </p:nvSpPr>
        <p:spPr>
          <a:xfrm>
            <a:off x="159392" y="6356351"/>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1395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306" y="96902"/>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アセスメントとは（２）</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3</a:t>
            </a:fld>
            <a:endParaRPr lang="en-US"/>
          </a:p>
        </p:txBody>
      </p:sp>
      <p:sp>
        <p:nvSpPr>
          <p:cNvPr id="7" name="テキスト ボックス 6"/>
          <p:cNvSpPr txBox="1"/>
          <p:nvPr/>
        </p:nvSpPr>
        <p:spPr>
          <a:xfrm>
            <a:off x="540195" y="1363878"/>
            <a:ext cx="8574087" cy="3293209"/>
          </a:xfrm>
          <a:prstGeom prst="rect">
            <a:avLst/>
          </a:prstGeom>
          <a:noFill/>
        </p:spPr>
        <p:txBody>
          <a:bodyPr wrap="square" rtlCol="0">
            <a:spAutoFit/>
          </a:bodyPr>
          <a:lstStyle/>
          <a:p>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（１）情報の収集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ＤＨＰ特太ゴシック体" panose="020B0500000000000000" pitchFamily="50" charset="-128"/>
                <a:ea typeface="ＤＨＰ特太ゴシック体" panose="020B0500000000000000" pitchFamily="50" charset="-128"/>
                <a:cs typeface="メイリオ"/>
              </a:rPr>
              <a:t>　本人のゴール・解決したい課題に向け必要な情報を得る</a:t>
            </a:r>
            <a:r>
              <a:rPr kumimoji="1" lang="ja-JP" altLang="en-US" sz="2400" dirty="0">
                <a:latin typeface="メイリオ"/>
                <a:ea typeface="メイリオ"/>
                <a:cs typeface="メイリオ"/>
              </a:rPr>
              <a:t>。</a:t>
            </a:r>
            <a:endParaRPr kumimoji="1" lang="en-US" altLang="ja-JP" sz="2400" dirty="0">
              <a:latin typeface="メイリオ"/>
              <a:ea typeface="メイリオ"/>
              <a:cs typeface="メイリオ"/>
            </a:endParaRPr>
          </a:p>
          <a:p>
            <a:pPr>
              <a:lnSpc>
                <a:spcPts val="1200"/>
              </a:lnSpc>
            </a:pPr>
            <a:endParaRPr kumimoji="1" lang="ja-JP" altLang="en-US" sz="2400" dirty="0">
              <a:latin typeface="メイリオ"/>
              <a:ea typeface="メイリオ"/>
              <a:cs typeface="メイリオ"/>
            </a:endParaRPr>
          </a:p>
          <a:p>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（２）ニーズ整理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メイリオ"/>
                <a:ea typeface="メイリオ"/>
                <a:cs typeface="メイリオ"/>
              </a:rPr>
              <a:t>　・</a:t>
            </a:r>
            <a:r>
              <a:rPr kumimoji="1" lang="ja-JP" altLang="en-US" sz="2400" dirty="0">
                <a:solidFill>
                  <a:srgbClr val="FF0000"/>
                </a:solidFill>
                <a:latin typeface="ＤＨＰ特太ゴシック体" panose="020B0500000000000000" pitchFamily="50" charset="-128"/>
                <a:ea typeface="ＤＨＰ特太ゴシック体" panose="020B0500000000000000" pitchFamily="50" charset="-128"/>
                <a:cs typeface="メイリオ"/>
              </a:rPr>
              <a:t>援助者（自分）の判断の根拠</a:t>
            </a:r>
            <a:r>
              <a:rPr kumimoji="1" lang="ja-JP" altLang="en-US" sz="2400" dirty="0">
                <a:latin typeface="ＭＳ ゴシック" panose="020B0609070205080204" pitchFamily="49" charset="-128"/>
                <a:ea typeface="ＭＳ ゴシック" panose="020B0609070205080204" pitchFamily="49" charset="-128"/>
                <a:cs typeface="メイリオ"/>
              </a:rPr>
              <a:t>を可視化、言語化する。</a:t>
            </a:r>
          </a:p>
          <a:p>
            <a:r>
              <a:rPr kumimoji="1" lang="ja-JP" altLang="en-US" sz="2400" dirty="0">
                <a:latin typeface="ＭＳ ゴシック" panose="020B0609070205080204" pitchFamily="49" charset="-128"/>
                <a:ea typeface="ＭＳ ゴシック" panose="020B0609070205080204" pitchFamily="49" charset="-128"/>
                <a:cs typeface="メイリオ"/>
              </a:rPr>
              <a:t>　・本人の意思、客観的状況、支援者や周囲の判断を分けて</a:t>
            </a:r>
          </a:p>
          <a:p>
            <a:r>
              <a:rPr kumimoji="1" lang="ja-JP" altLang="en-US" sz="2400" dirty="0">
                <a:latin typeface="ＭＳ ゴシック" panose="020B0609070205080204" pitchFamily="49" charset="-128"/>
                <a:ea typeface="ＭＳ ゴシック" panose="020B0609070205080204" pitchFamily="49" charset="-128"/>
                <a:cs typeface="メイリオ"/>
              </a:rPr>
              <a:t>　　整理する。 </a:t>
            </a:r>
            <a:r>
              <a:rPr kumimoji="1" lang="en-US" altLang="ja-JP" sz="1600" b="1" dirty="0">
                <a:latin typeface="ＭＳ ゴシック" panose="020B0609070205080204" pitchFamily="49" charset="-128"/>
                <a:ea typeface="ＭＳ ゴシック" panose="020B0609070205080204" pitchFamily="49" charset="-128"/>
                <a:cs typeface="メイリオ"/>
              </a:rPr>
              <a:t>¶</a:t>
            </a:r>
            <a:r>
              <a:rPr kumimoji="1" lang="ja-JP" altLang="en-US" sz="1600" dirty="0">
                <a:latin typeface="ＤＨＰ特太ゴシック体" panose="020B0500000000000000" pitchFamily="50" charset="-128"/>
                <a:ea typeface="ＤＨＰ特太ゴシック体" panose="020B0500000000000000" pitchFamily="50" charset="-128"/>
                <a:cs typeface="メイリオ"/>
              </a:rPr>
              <a:t>基本原則</a:t>
            </a:r>
            <a:r>
              <a:rPr kumimoji="1" lang="en-US" altLang="ja-JP" sz="1600" dirty="0">
                <a:latin typeface="ＤＨＰ特太ゴシック体" panose="020B0500000000000000" pitchFamily="50" charset="-128"/>
                <a:ea typeface="ＤＨＰ特太ゴシック体" panose="020B0500000000000000" pitchFamily="50" charset="-128"/>
                <a:cs typeface="メイリオ"/>
              </a:rPr>
              <a:t>: </a:t>
            </a:r>
            <a:r>
              <a:rPr kumimoji="1" lang="ja-JP" altLang="en-US" sz="1600" dirty="0">
                <a:latin typeface="ＤＨＰ特太ゴシック体" panose="020B0500000000000000" pitchFamily="50" charset="-128"/>
                <a:ea typeface="ＤＨＰ特太ゴシック体" panose="020B0500000000000000" pitchFamily="50" charset="-128"/>
                <a:cs typeface="メイリオ"/>
              </a:rPr>
              <a:t>本人の言葉や意思・選好からはじまる</a:t>
            </a:r>
            <a:r>
              <a:rPr kumimoji="1" lang="ja-JP" altLang="en-US" sz="1600" b="1" dirty="0">
                <a:latin typeface="ＭＳ ゴシック" panose="020B0609070205080204" pitchFamily="49" charset="-128"/>
                <a:ea typeface="ＭＳ ゴシック" panose="020B0609070205080204" pitchFamily="49" charset="-128"/>
                <a:cs typeface="メイリオ"/>
              </a:rPr>
              <a:t>。</a:t>
            </a:r>
            <a:endParaRPr kumimoji="1" lang="en-US" altLang="ja-JP" sz="1600" b="1" dirty="0">
              <a:latin typeface="ＭＳ ゴシック" panose="020B0609070205080204" pitchFamily="49" charset="-128"/>
              <a:ea typeface="ＭＳ ゴシック" panose="020B0609070205080204" pitchFamily="49" charset="-128"/>
              <a:cs typeface="メイリオ"/>
            </a:endParaRPr>
          </a:p>
          <a:p>
            <a:endParaRPr kumimoji="1" lang="ja-JP" altLang="en-US" sz="1600" b="1" dirty="0">
              <a:latin typeface="メイリオ"/>
              <a:ea typeface="メイリオ"/>
              <a:cs typeface="メイリオ"/>
            </a:endParaRPr>
          </a:p>
          <a:p>
            <a:pPr>
              <a:lnSpc>
                <a:spcPts val="600"/>
              </a:lnSpc>
            </a:pPr>
            <a:endParaRPr kumimoji="1" lang="en-US" altLang="ja-JP" sz="2400" b="1" dirty="0">
              <a:latin typeface="メイリオ"/>
              <a:ea typeface="メイリオ"/>
              <a:cs typeface="メイリオ"/>
            </a:endParaRPr>
          </a:p>
          <a:p>
            <a:r>
              <a:rPr kumimoji="1" lang="ja-JP" altLang="en-US" sz="1400" b="1" dirty="0">
                <a:latin typeface="メイリオ"/>
                <a:ea typeface="メイリオ"/>
                <a:cs typeface="メイリオ"/>
              </a:rPr>
              <a:t>　</a:t>
            </a:r>
            <a:r>
              <a:rPr kumimoji="1" lang="ja-JP" altLang="en-US" b="1" dirty="0">
                <a:solidFill>
                  <a:srgbClr val="FF0000"/>
                </a:solidFill>
                <a:latin typeface="ＭＳ ゴシック" panose="020B0609070205080204" pitchFamily="49" charset="-128"/>
                <a:ea typeface="ＭＳ ゴシック" panose="020B0609070205080204" pitchFamily="49" charset="-128"/>
                <a:cs typeface="メイリオ"/>
              </a:rPr>
              <a:t>◎前提となる、相談支援の</a:t>
            </a:r>
            <a:r>
              <a:rPr kumimoji="1" lang="ja-JP" altLang="en-US" b="1">
                <a:solidFill>
                  <a:srgbClr val="FF0000"/>
                </a:solidFill>
                <a:latin typeface="ＭＳ ゴシック" panose="020B0609070205080204" pitchFamily="49" charset="-128"/>
                <a:ea typeface="ＭＳ ゴシック" panose="020B0609070205080204" pitchFamily="49" charset="-128"/>
                <a:cs typeface="メイリオ"/>
              </a:rPr>
              <a:t>目的と基本的</a:t>
            </a:r>
            <a:r>
              <a:rPr kumimoji="1" lang="ja-JP" altLang="en-US" b="1" dirty="0">
                <a:solidFill>
                  <a:srgbClr val="FF0000"/>
                </a:solidFill>
                <a:latin typeface="ＭＳ ゴシック" panose="020B0609070205080204" pitchFamily="49" charset="-128"/>
                <a:ea typeface="ＭＳ ゴシック" panose="020B0609070205080204" pitchFamily="49" charset="-128"/>
                <a:cs typeface="メイリオ"/>
              </a:rPr>
              <a:t>視点は不変</a:t>
            </a:r>
            <a:endParaRPr kumimoji="1" lang="ja-JP" altLang="en-US" dirty="0">
              <a:solidFill>
                <a:srgbClr val="FF0000"/>
              </a:solidFill>
              <a:latin typeface="ＭＳ ゴシック" panose="020B0609070205080204" pitchFamily="49" charset="-128"/>
              <a:ea typeface="ＭＳ ゴシック" panose="020B0609070205080204" pitchFamily="49" charset="-128"/>
              <a:cs typeface="メイリオ"/>
            </a:endParaRPr>
          </a:p>
          <a:p>
            <a:pPr>
              <a:lnSpc>
                <a:spcPts val="1200"/>
              </a:lnSpc>
            </a:pPr>
            <a:endParaRPr kumimoji="1" lang="ja-JP" altLang="en-US" sz="2400" dirty="0">
              <a:latin typeface="メイリオ"/>
              <a:ea typeface="メイリオ"/>
              <a:cs typeface="メイリオ"/>
            </a:endParaRPr>
          </a:p>
        </p:txBody>
      </p:sp>
      <p:sp>
        <p:nvSpPr>
          <p:cNvPr id="8" name="角丸四角形 7"/>
          <p:cNvSpPr/>
          <p:nvPr/>
        </p:nvSpPr>
        <p:spPr>
          <a:xfrm>
            <a:off x="4650894" y="1481666"/>
            <a:ext cx="3987800" cy="23781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「なんでそんなこときくの？」に答えられる質問ですか？</a:t>
            </a:r>
          </a:p>
        </p:txBody>
      </p:sp>
      <p:sp>
        <p:nvSpPr>
          <p:cNvPr id="13" name="角丸四角形 12"/>
          <p:cNvSpPr/>
          <p:nvPr/>
        </p:nvSpPr>
        <p:spPr>
          <a:xfrm>
            <a:off x="3179812" y="2319865"/>
            <a:ext cx="5458882" cy="228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ヒトの頭の中では、これらが同時並行的に情報処理</a:t>
            </a:r>
            <a:r>
              <a:rPr kumimoji="1" lang="en-US" altLang="ja-JP" sz="1100" b="1" dirty="0">
                <a:solidFill>
                  <a:schemeClr val="tx1"/>
                </a:solidFill>
                <a:latin typeface="メイリオ" pitchFamily="50" charset="-128"/>
                <a:ea typeface="メイリオ" pitchFamily="50" charset="-128"/>
                <a:cs typeface="メイリオ" pitchFamily="50" charset="-128"/>
              </a:rPr>
              <a:t>(</a:t>
            </a:r>
            <a:r>
              <a:rPr kumimoji="1" lang="ja-JP" altLang="en-US" sz="1100" b="1" dirty="0">
                <a:solidFill>
                  <a:schemeClr val="tx1"/>
                </a:solidFill>
                <a:latin typeface="メイリオ" pitchFamily="50" charset="-128"/>
                <a:ea typeface="メイリオ" pitchFamily="50" charset="-128"/>
                <a:cs typeface="メイリオ" pitchFamily="50" charset="-128"/>
              </a:rPr>
              <a:t>認知・判断</a:t>
            </a:r>
            <a:r>
              <a:rPr kumimoji="1" lang="en-US" altLang="ja-JP" sz="1100" b="1" dirty="0">
                <a:solidFill>
                  <a:schemeClr val="tx1"/>
                </a:solidFill>
                <a:latin typeface="メイリオ" pitchFamily="50" charset="-128"/>
                <a:ea typeface="メイリオ" pitchFamily="50" charset="-128"/>
                <a:cs typeface="メイリオ" pitchFamily="50" charset="-128"/>
              </a:rPr>
              <a:t>)</a:t>
            </a:r>
            <a:r>
              <a:rPr kumimoji="1" lang="ja-JP" altLang="en-US" sz="1100" b="1" dirty="0">
                <a:solidFill>
                  <a:schemeClr val="tx1"/>
                </a:solidFill>
                <a:latin typeface="メイリオ" pitchFamily="50" charset="-128"/>
                <a:ea typeface="メイリオ" pitchFamily="50" charset="-128"/>
                <a:cs typeface="メイリオ" pitchFamily="50" charset="-128"/>
              </a:rPr>
              <a:t>されているよ！</a:t>
            </a:r>
          </a:p>
        </p:txBody>
      </p:sp>
      <p:sp>
        <p:nvSpPr>
          <p:cNvPr id="14" name="正方形/長方形 13"/>
          <p:cNvSpPr/>
          <p:nvPr/>
        </p:nvSpPr>
        <p:spPr>
          <a:xfrm>
            <a:off x="4615004" y="4724025"/>
            <a:ext cx="1785805" cy="10501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メイリオ" pitchFamily="50" charset="-128"/>
                <a:ea typeface="メイリオ" pitchFamily="50" charset="-128"/>
                <a:cs typeface="メイリオ" pitchFamily="50" charset="-128"/>
              </a:rPr>
              <a:t>インテーク</a:t>
            </a:r>
            <a:endParaRPr kumimoji="1" lang="en-US" altLang="ja-JP" b="1" dirty="0">
              <a:latin typeface="メイリオ" pitchFamily="50" charset="-128"/>
              <a:ea typeface="メイリオ" pitchFamily="50" charset="-128"/>
              <a:cs typeface="メイリオ" pitchFamily="50" charset="-128"/>
            </a:endParaRPr>
          </a:p>
          <a:p>
            <a:pPr>
              <a:lnSpc>
                <a:spcPts val="1200"/>
              </a:lnSpc>
            </a:pPr>
            <a:endParaRPr kumimoji="1" lang="en-US" altLang="ja-JP" b="1" dirty="0">
              <a:latin typeface="メイリオ" pitchFamily="50" charset="-128"/>
              <a:ea typeface="メイリオ" pitchFamily="50" charset="-128"/>
              <a:cs typeface="メイリオ" pitchFamily="50" charset="-128"/>
            </a:endParaRPr>
          </a:p>
          <a:p>
            <a:pPr algn="ctr"/>
            <a:r>
              <a:rPr kumimoji="1" lang="ja-JP" altLang="en-US" sz="1400" b="1" dirty="0">
                <a:latin typeface="メイリオ" pitchFamily="50" charset="-128"/>
                <a:ea typeface="メイリオ" pitchFamily="50" charset="-128"/>
                <a:cs typeface="メイリオ" pitchFamily="50" charset="-128"/>
              </a:rPr>
              <a:t>情報の収集</a:t>
            </a:r>
          </a:p>
        </p:txBody>
      </p:sp>
      <p:sp>
        <p:nvSpPr>
          <p:cNvPr id="15" name="正方形/長方形 14"/>
          <p:cNvSpPr/>
          <p:nvPr/>
        </p:nvSpPr>
        <p:spPr>
          <a:xfrm>
            <a:off x="4394862" y="4563533"/>
            <a:ext cx="4114138" cy="1873499"/>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lnSpc>
                <a:spcPts val="1200"/>
              </a:lnSpc>
            </a:pPr>
            <a:endParaRPr kumimoji="1" lang="ja-JP" altLang="en-US" b="1" dirty="0">
              <a:solidFill>
                <a:schemeClr val="tx1"/>
              </a:solidFill>
              <a:latin typeface="メイリオ" pitchFamily="50" charset="-128"/>
              <a:ea typeface="メイリオ" pitchFamily="50" charset="-128"/>
              <a:cs typeface="メイリオ" pitchFamily="50" charset="-128"/>
            </a:endParaRPr>
          </a:p>
          <a:p>
            <a:pPr algn="ctr"/>
            <a:r>
              <a:rPr kumimoji="1" lang="ja-JP" altLang="en-US" b="1" dirty="0">
                <a:solidFill>
                  <a:schemeClr val="tx1"/>
                </a:solidFill>
                <a:latin typeface="メイリオ" pitchFamily="50" charset="-128"/>
                <a:ea typeface="メイリオ" pitchFamily="50" charset="-128"/>
                <a:cs typeface="メイリオ" pitchFamily="50" charset="-128"/>
              </a:rPr>
              <a:t>広義のアセスメント</a:t>
            </a:r>
          </a:p>
        </p:txBody>
      </p:sp>
      <p:sp>
        <p:nvSpPr>
          <p:cNvPr id="16" name="正方形/長方形 15"/>
          <p:cNvSpPr/>
          <p:nvPr/>
        </p:nvSpPr>
        <p:spPr>
          <a:xfrm>
            <a:off x="6520654" y="4724025"/>
            <a:ext cx="1785805" cy="1050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pPr>
            <a:r>
              <a:rPr kumimoji="1" lang="ja-JP" altLang="en-US" b="1" dirty="0">
                <a:latin typeface="メイリオ" pitchFamily="50" charset="-128"/>
                <a:ea typeface="メイリオ" pitchFamily="50" charset="-128"/>
                <a:cs typeface="メイリオ" pitchFamily="50" charset="-128"/>
              </a:rPr>
              <a:t>ニーズ整理</a:t>
            </a:r>
          </a:p>
          <a:p>
            <a:pPr>
              <a:lnSpc>
                <a:spcPts val="1200"/>
              </a:lnSpc>
            </a:pPr>
            <a:endParaRPr kumimoji="1" lang="en-US" altLang="ja-JP" b="1" dirty="0">
              <a:latin typeface="メイリオ" pitchFamily="50" charset="-128"/>
              <a:ea typeface="メイリオ" pitchFamily="50" charset="-128"/>
              <a:cs typeface="メイリオ" pitchFamily="50" charset="-128"/>
            </a:endParaRPr>
          </a:p>
          <a:p>
            <a:pPr algn="ctr"/>
            <a:r>
              <a:rPr kumimoji="1" lang="ja-JP" altLang="en-US" sz="1400" b="1" dirty="0">
                <a:latin typeface="メイリオ" pitchFamily="50" charset="-128"/>
                <a:ea typeface="メイリオ" pitchFamily="50" charset="-128"/>
                <a:cs typeface="メイリオ" pitchFamily="50" charset="-128"/>
              </a:rPr>
              <a:t>情報の整理・分析</a:t>
            </a:r>
          </a:p>
        </p:txBody>
      </p:sp>
      <p:sp>
        <p:nvSpPr>
          <p:cNvPr id="18" name="角丸四角形 17"/>
          <p:cNvSpPr/>
          <p:nvPr/>
        </p:nvSpPr>
        <p:spPr>
          <a:xfrm>
            <a:off x="638384" y="5435600"/>
            <a:ext cx="3530598" cy="1001432"/>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b="1" dirty="0">
                <a:solidFill>
                  <a:schemeClr val="tx1"/>
                </a:solidFill>
                <a:latin typeface="メイリオ" pitchFamily="50" charset="-128"/>
                <a:ea typeface="メイリオ" pitchFamily="50" charset="-128"/>
                <a:cs typeface="メイリオ" pitchFamily="50" charset="-128"/>
              </a:rPr>
              <a:t>アセスメント票は</a:t>
            </a:r>
            <a:r>
              <a:rPr kumimoji="1" lang="en-US" altLang="ja-JP" sz="1100" b="1" dirty="0">
                <a:solidFill>
                  <a:schemeClr val="tx1"/>
                </a:solidFill>
                <a:latin typeface="メイリオ" pitchFamily="50" charset="-128"/>
                <a:ea typeface="メイリオ" pitchFamily="50" charset="-128"/>
                <a:cs typeface="メイリオ" pitchFamily="50" charset="-128"/>
              </a:rPr>
              <a:t>…</a:t>
            </a:r>
            <a:endParaRPr kumimoji="1" lang="ja-JP" altLang="en-US" sz="1100" b="1" dirty="0">
              <a:solidFill>
                <a:schemeClr val="tx1"/>
              </a:solidFill>
              <a:latin typeface="メイリオ" pitchFamily="50" charset="-128"/>
              <a:ea typeface="メイリオ" pitchFamily="50" charset="-128"/>
              <a:cs typeface="メイリオ" pitchFamily="50" charset="-128"/>
            </a:endParaRPr>
          </a:p>
          <a:p>
            <a:r>
              <a:rPr kumimoji="1" lang="ja-JP" altLang="en-US" sz="1100" b="1" dirty="0">
                <a:solidFill>
                  <a:schemeClr val="tx1"/>
                </a:solidFill>
                <a:latin typeface="メイリオ" pitchFamily="50" charset="-128"/>
                <a:ea typeface="メイリオ" pitchFamily="50" charset="-128"/>
                <a:cs typeface="メイリオ" pitchFamily="50" charset="-128"/>
              </a:rPr>
              <a:t>　整理・分析の補助をするための可視化ツール</a:t>
            </a:r>
          </a:p>
          <a:p>
            <a:r>
              <a:rPr kumimoji="1" lang="ja-JP" altLang="en-US" sz="1100" b="1" dirty="0">
                <a:solidFill>
                  <a:schemeClr val="tx1"/>
                </a:solidFill>
                <a:latin typeface="メイリオ" pitchFamily="50" charset="-128"/>
                <a:ea typeface="メイリオ" pitchFamily="50" charset="-128"/>
                <a:cs typeface="メイリオ" pitchFamily="50" charset="-128"/>
              </a:rPr>
              <a:t>　偏ったみかたにならないように「鳥の目」の効果</a:t>
            </a:r>
          </a:p>
          <a:p>
            <a:r>
              <a:rPr kumimoji="1" lang="ja-JP" altLang="en-US" sz="1100" b="1" dirty="0">
                <a:solidFill>
                  <a:schemeClr val="tx1"/>
                </a:solidFill>
                <a:latin typeface="メイリオ" pitchFamily="50" charset="-128"/>
                <a:ea typeface="メイリオ" pitchFamily="50" charset="-128"/>
                <a:cs typeface="メイリオ" pitchFamily="50" charset="-128"/>
              </a:rPr>
              <a:t>　票の網羅がアセスメントではない！</a:t>
            </a:r>
          </a:p>
          <a:p>
            <a:r>
              <a:rPr kumimoji="1" lang="ja-JP" altLang="en-US" sz="1100" b="1" dirty="0">
                <a:solidFill>
                  <a:schemeClr val="tx1"/>
                </a:solidFill>
                <a:latin typeface="メイリオ" pitchFamily="50" charset="-128"/>
                <a:ea typeface="メイリオ" pitchFamily="50" charset="-128"/>
                <a:cs typeface="メイリオ" pitchFamily="50" charset="-128"/>
              </a:rPr>
              <a:t>　ツールは多種多様です。道具選びと使いこなし！</a:t>
            </a:r>
          </a:p>
        </p:txBody>
      </p:sp>
      <p:sp>
        <p:nvSpPr>
          <p:cNvPr id="11" name="フッター プレースホルダー 6">
            <a:extLst>
              <a:ext uri="{FF2B5EF4-FFF2-40B4-BE49-F238E27FC236}">
                <a16:creationId xmlns:a16="http://schemas.microsoft.com/office/drawing/2014/main" id="{E13E1BF9-0433-4AFA-A453-481018F3C637}"/>
              </a:ext>
            </a:extLst>
          </p:cNvPr>
          <p:cNvSpPr>
            <a:spLocks noGrp="1"/>
          </p:cNvSpPr>
          <p:nvPr>
            <p:ph type="ftr" sz="quarter" idx="11"/>
          </p:nvPr>
        </p:nvSpPr>
        <p:spPr>
          <a:xfrm>
            <a:off x="180654" y="6437032"/>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0592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ライド番号プレースホルダ 36"/>
          <p:cNvSpPr>
            <a:spLocks noGrp="1"/>
          </p:cNvSpPr>
          <p:nvPr>
            <p:ph type="sldNum" sz="quarter" idx="12"/>
          </p:nvPr>
        </p:nvSpPr>
        <p:spPr/>
        <p:txBody>
          <a:bodyPr/>
          <a:lstStyle/>
          <a:p>
            <a:fld id="{5FD889E0-CAB2-4699-909D-B9A88D47ACBE}" type="slidenum">
              <a:rPr lang="en-US" smtClean="0"/>
              <a:pPr/>
              <a:t>4</a:t>
            </a:fld>
            <a:endParaRPr lang="en-US"/>
          </a:p>
        </p:txBody>
      </p:sp>
      <p:sp>
        <p:nvSpPr>
          <p:cNvPr id="2050" name="Rectangle 2"/>
          <p:cNvSpPr>
            <a:spLocks noGrp="1" noChangeArrowheads="1"/>
          </p:cNvSpPr>
          <p:nvPr>
            <p:ph type="ctrTitle" idx="4294967295"/>
          </p:nvPr>
        </p:nvSpPr>
        <p:spPr>
          <a:xfrm>
            <a:off x="170688" y="130810"/>
            <a:ext cx="8388350" cy="457200"/>
          </a:xfrm>
          <a:noFill/>
        </p:spPr>
        <p:txBody>
          <a:bodyPr>
            <a:normAutofit/>
          </a:bodyPr>
          <a:lstStyle/>
          <a:p>
            <a:pPr algn="l"/>
            <a:r>
              <a:rPr lang="ja-JP" altLang="en-US" sz="1600" b="1" dirty="0">
                <a:solidFill>
                  <a:schemeClr val="tx1"/>
                </a:solidFill>
                <a:latin typeface="メイリオ"/>
                <a:ea typeface="メイリオ"/>
                <a:cs typeface="メイリオ"/>
              </a:rPr>
              <a:t>参考：総合的・多角的なアセスメントの枠組み例（厚生労働省ケアガイドライン）</a:t>
            </a:r>
          </a:p>
        </p:txBody>
      </p:sp>
      <p:pic>
        <p:nvPicPr>
          <p:cNvPr id="1026" name="Picture 2"/>
          <p:cNvPicPr>
            <a:picLocks noChangeAspect="1" noChangeArrowheads="1"/>
          </p:cNvPicPr>
          <p:nvPr/>
        </p:nvPicPr>
        <p:blipFill>
          <a:blip r:embed="rId3" cstate="print"/>
          <a:srcRect/>
          <a:stretch>
            <a:fillRect/>
          </a:stretch>
        </p:blipFill>
        <p:spPr bwMode="auto">
          <a:xfrm>
            <a:off x="368504" y="679513"/>
            <a:ext cx="4119904" cy="5757519"/>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0815" y="683403"/>
            <a:ext cx="4155450" cy="5753630"/>
          </a:xfrm>
          <a:prstGeom prst="rect">
            <a:avLst/>
          </a:prstGeom>
          <a:noFill/>
          <a:ln w="9525">
            <a:solidFill>
              <a:schemeClr val="tx1"/>
            </a:solidFill>
            <a:miter lim="800000"/>
            <a:headEnd/>
            <a:tailEnd/>
          </a:ln>
        </p:spPr>
      </p:pic>
      <p:sp>
        <p:nvSpPr>
          <p:cNvPr id="44" name="角丸四角形 43"/>
          <p:cNvSpPr/>
          <p:nvPr/>
        </p:nvSpPr>
        <p:spPr>
          <a:xfrm>
            <a:off x="5427135" y="2540031"/>
            <a:ext cx="592666" cy="1032931"/>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客観的</a:t>
            </a:r>
            <a:r>
              <a:rPr kumimoji="1" lang="ja-JP" altLang="en-US" sz="900" b="1" dirty="0"/>
              <a:t>事実</a:t>
            </a:r>
          </a:p>
          <a:p>
            <a:pPr algn="ctr"/>
            <a:r>
              <a:rPr kumimoji="1" lang="ja-JP" altLang="en-US" sz="900" b="1" dirty="0"/>
              <a:t>や</a:t>
            </a:r>
          </a:p>
          <a:p>
            <a:pPr algn="ctr"/>
            <a:r>
              <a:rPr kumimoji="1" lang="ja-JP" altLang="en-US" sz="900" b="1" dirty="0"/>
              <a:t>データ</a:t>
            </a:r>
          </a:p>
        </p:txBody>
      </p:sp>
      <p:sp>
        <p:nvSpPr>
          <p:cNvPr id="45" name="角丸四角形 44"/>
          <p:cNvSpPr/>
          <p:nvPr/>
        </p:nvSpPr>
        <p:spPr>
          <a:xfrm>
            <a:off x="6087537" y="2540032"/>
            <a:ext cx="550330" cy="5334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本人の</a:t>
            </a:r>
          </a:p>
          <a:p>
            <a:pPr algn="ctr"/>
            <a:r>
              <a:rPr kumimoji="1" lang="ja-JP" altLang="en-US" sz="900" b="1" dirty="0">
                <a:latin typeface="メイリオ" pitchFamily="50" charset="-128"/>
                <a:ea typeface="メイリオ" pitchFamily="50" charset="-128"/>
                <a:cs typeface="メイリオ" pitchFamily="50" charset="-128"/>
              </a:rPr>
              <a:t>表明</a:t>
            </a:r>
            <a:endParaRPr kumimoji="1" lang="ja-JP" altLang="en-US" sz="900" b="1" dirty="0"/>
          </a:p>
        </p:txBody>
      </p:sp>
      <p:sp>
        <p:nvSpPr>
          <p:cNvPr id="46" name="角丸四角形 45"/>
          <p:cNvSpPr/>
          <p:nvPr/>
        </p:nvSpPr>
        <p:spPr>
          <a:xfrm>
            <a:off x="6722556" y="2540026"/>
            <a:ext cx="550330" cy="5334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選好の解釈</a:t>
            </a:r>
          </a:p>
        </p:txBody>
      </p:sp>
      <p:sp>
        <p:nvSpPr>
          <p:cNvPr id="47" name="角丸四角形 46"/>
          <p:cNvSpPr/>
          <p:nvPr/>
        </p:nvSpPr>
        <p:spPr>
          <a:xfrm>
            <a:off x="7374508" y="2540026"/>
            <a:ext cx="677291" cy="5334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記入者</a:t>
            </a:r>
          </a:p>
          <a:p>
            <a:pPr algn="ctr"/>
            <a:r>
              <a:rPr kumimoji="1" lang="ja-JP" altLang="en-US" sz="900" b="1" dirty="0">
                <a:latin typeface="メイリオ" pitchFamily="50" charset="-128"/>
                <a:ea typeface="メイリオ" pitchFamily="50" charset="-128"/>
                <a:cs typeface="メイリオ" pitchFamily="50" charset="-128"/>
              </a:rPr>
              <a:t>の解釈</a:t>
            </a:r>
          </a:p>
        </p:txBody>
      </p:sp>
      <p:sp>
        <p:nvSpPr>
          <p:cNvPr id="48" name="角丸四角形 47"/>
          <p:cNvSpPr/>
          <p:nvPr/>
        </p:nvSpPr>
        <p:spPr>
          <a:xfrm>
            <a:off x="8144932" y="2540026"/>
            <a:ext cx="558757" cy="533406"/>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b="1" dirty="0">
                <a:latin typeface="メイリオ" pitchFamily="50" charset="-128"/>
                <a:ea typeface="メイリオ" pitchFamily="50" charset="-128"/>
                <a:cs typeface="メイリオ" pitchFamily="50" charset="-128"/>
              </a:rPr>
              <a:t>その他の他者の解釈</a:t>
            </a:r>
          </a:p>
        </p:txBody>
      </p:sp>
      <p:sp>
        <p:nvSpPr>
          <p:cNvPr id="50" name="角丸四角形 49"/>
          <p:cNvSpPr/>
          <p:nvPr/>
        </p:nvSpPr>
        <p:spPr>
          <a:xfrm>
            <a:off x="6087537" y="3124234"/>
            <a:ext cx="1185349" cy="2032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t>本人の</a:t>
            </a:r>
            <a:r>
              <a:rPr kumimoji="1" lang="en-US" altLang="ja-JP" sz="900" b="1" dirty="0"/>
              <a:t>(</a:t>
            </a:r>
            <a:r>
              <a:rPr kumimoji="1" lang="ja-JP" altLang="en-US" sz="900" b="1" dirty="0"/>
              <a:t>推定</a:t>
            </a:r>
            <a:r>
              <a:rPr kumimoji="1" lang="en-US" altLang="ja-JP" sz="900" b="1" dirty="0"/>
              <a:t>)</a:t>
            </a:r>
            <a:r>
              <a:rPr kumimoji="1" lang="ja-JP" altLang="en-US" sz="900" b="1" dirty="0"/>
              <a:t>意思</a:t>
            </a:r>
          </a:p>
        </p:txBody>
      </p:sp>
      <p:sp>
        <p:nvSpPr>
          <p:cNvPr id="51" name="角丸四角形 50"/>
          <p:cNvSpPr/>
          <p:nvPr/>
        </p:nvSpPr>
        <p:spPr>
          <a:xfrm>
            <a:off x="6697136" y="3369763"/>
            <a:ext cx="1983515" cy="2032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t>他者の解釈が介在</a:t>
            </a:r>
          </a:p>
        </p:txBody>
      </p:sp>
      <p:sp>
        <p:nvSpPr>
          <p:cNvPr id="52" name="正方形/長方形 51"/>
          <p:cNvSpPr/>
          <p:nvPr/>
        </p:nvSpPr>
        <p:spPr>
          <a:xfrm>
            <a:off x="402372" y="1490133"/>
            <a:ext cx="4017229" cy="279400"/>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900" b="1" dirty="0">
              <a:solidFill>
                <a:srgbClr val="FF0000"/>
              </a:solidFill>
              <a:latin typeface="メイリオ" pitchFamily="50" charset="-128"/>
              <a:ea typeface="メイリオ" pitchFamily="50" charset="-128"/>
              <a:cs typeface="メイリオ" pitchFamily="50" charset="-128"/>
            </a:endParaRPr>
          </a:p>
          <a:p>
            <a:pPr algn="ctr"/>
            <a:r>
              <a:rPr kumimoji="1" lang="ja-JP" altLang="en-US" sz="900" b="1" dirty="0">
                <a:solidFill>
                  <a:srgbClr val="FF0000"/>
                </a:solidFill>
                <a:latin typeface="メイリオ" pitchFamily="50" charset="-128"/>
                <a:ea typeface="メイリオ" pitchFamily="50" charset="-128"/>
                <a:cs typeface="メイリオ" pitchFamily="50" charset="-128"/>
              </a:rPr>
              <a:t>ここからはじまる。ここを一緒に作り出す。</a:t>
            </a:r>
          </a:p>
        </p:txBody>
      </p:sp>
      <p:sp>
        <p:nvSpPr>
          <p:cNvPr id="53" name="正方形/長方形 52"/>
          <p:cNvSpPr/>
          <p:nvPr/>
        </p:nvSpPr>
        <p:spPr>
          <a:xfrm>
            <a:off x="948267" y="3623765"/>
            <a:ext cx="3361266" cy="1126037"/>
          </a:xfrm>
          <a:prstGeom prst="rect">
            <a:avLst/>
          </a:prstGeom>
          <a:solidFill>
            <a:schemeClr val="bg1">
              <a:alpha val="77000"/>
            </a:schemeClr>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過去</a:t>
            </a: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これまで</a:t>
            </a: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も大事です。</a:t>
            </a:r>
          </a:p>
          <a:p>
            <a:pPr algn="ctr"/>
            <a:endParaRPr kumimoji="1" lang="ja-JP" altLang="en-US" sz="900" b="1" dirty="0">
              <a:solidFill>
                <a:srgbClr val="FF0000"/>
              </a:solidFill>
              <a:latin typeface="メイリオ" pitchFamily="50" charset="-128"/>
              <a:ea typeface="メイリオ" pitchFamily="50" charset="-128"/>
              <a:cs typeface="メイリオ" pitchFamily="50" charset="-128"/>
            </a:endParaRPr>
          </a:p>
          <a:p>
            <a:r>
              <a:rPr kumimoji="1" lang="ja-JP" altLang="en-US" sz="900" b="1" dirty="0">
                <a:solidFill>
                  <a:srgbClr val="FF0000"/>
                </a:solidFill>
                <a:latin typeface="メイリオ" pitchFamily="50" charset="-128"/>
                <a:ea typeface="メイリオ" pitchFamily="50" charset="-128"/>
                <a:cs typeface="メイリオ" pitchFamily="50" charset="-128"/>
              </a:rPr>
              <a:t>・どのように暮らしてきたか。</a:t>
            </a:r>
          </a:p>
          <a:p>
            <a:r>
              <a:rPr kumimoji="1" lang="ja-JP" altLang="en-US" sz="900" b="1" dirty="0">
                <a:solidFill>
                  <a:srgbClr val="FF0000"/>
                </a:solidFill>
                <a:latin typeface="メイリオ" pitchFamily="50" charset="-128"/>
                <a:ea typeface="メイリオ" pitchFamily="50" charset="-128"/>
                <a:cs typeface="メイリオ" pitchFamily="50" charset="-128"/>
              </a:rPr>
              <a:t>・どのような経験をしているか。</a:t>
            </a:r>
          </a:p>
          <a:p>
            <a:r>
              <a:rPr kumimoji="1" lang="ja-JP" altLang="en-US" sz="900" b="1" dirty="0">
                <a:solidFill>
                  <a:srgbClr val="FF0000"/>
                </a:solidFill>
                <a:latin typeface="メイリオ" pitchFamily="50" charset="-128"/>
                <a:ea typeface="メイリオ" pitchFamily="50" charset="-128"/>
                <a:cs typeface="メイリオ" pitchFamily="50" charset="-128"/>
              </a:rPr>
              <a:t>・どう育ち、どのような価値観をもっているか。など</a:t>
            </a:r>
          </a:p>
          <a:p>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ひとりひとりの物語があります。</a:t>
            </a:r>
          </a:p>
          <a:p>
            <a:r>
              <a:rPr kumimoji="1" lang="ja-JP" altLang="en-US" sz="900" b="1" dirty="0">
                <a:solidFill>
                  <a:srgbClr val="FF0000"/>
                </a:solidFill>
                <a:latin typeface="メイリオ" pitchFamily="50" charset="-128"/>
                <a:ea typeface="メイリオ" pitchFamily="50" charset="-128"/>
                <a:cs typeface="メイリオ" pitchFamily="50" charset="-128"/>
              </a:rPr>
              <a:t>　（ライフヒストリー、ライフストーリー）</a:t>
            </a:r>
            <a:endParaRPr kumimoji="1" lang="en-US" altLang="ja-JP" sz="900" b="1" dirty="0">
              <a:solidFill>
                <a:srgbClr val="FF0000"/>
              </a:solidFill>
              <a:latin typeface="メイリオ" pitchFamily="50" charset="-128"/>
              <a:ea typeface="メイリオ" pitchFamily="50" charset="-128"/>
              <a:cs typeface="メイリオ" pitchFamily="50" charset="-128"/>
            </a:endParaRPr>
          </a:p>
          <a:p>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いきなりは聞きにくいですが、本人像の理解にも役立ちます。</a:t>
            </a:r>
          </a:p>
        </p:txBody>
      </p:sp>
      <p:sp>
        <p:nvSpPr>
          <p:cNvPr id="54" name="正方形/長方形 53"/>
          <p:cNvSpPr/>
          <p:nvPr/>
        </p:nvSpPr>
        <p:spPr>
          <a:xfrm>
            <a:off x="2666999" y="5310996"/>
            <a:ext cx="1642533" cy="979738"/>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人間関係</a:t>
            </a: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社会とのつながり</a:t>
            </a: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を幅広く捉えます。</a:t>
            </a:r>
          </a:p>
          <a:p>
            <a:pPr algn="ctr"/>
            <a:endParaRPr kumimoji="1" lang="ja-JP" altLang="en-US" sz="900" b="1" dirty="0">
              <a:solidFill>
                <a:srgbClr val="FF0000"/>
              </a:solidFill>
              <a:latin typeface="メイリオ" pitchFamily="50" charset="-128"/>
              <a:ea typeface="メイリオ" pitchFamily="50" charset="-128"/>
              <a:cs typeface="メイリオ" pitchFamily="50" charset="-128"/>
            </a:endParaRPr>
          </a:p>
          <a:p>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本人にとっての「地域」とはなにかをつかみます。</a:t>
            </a:r>
          </a:p>
        </p:txBody>
      </p:sp>
      <p:sp>
        <p:nvSpPr>
          <p:cNvPr id="55" name="正方形/長方形 54"/>
          <p:cNvSpPr/>
          <p:nvPr/>
        </p:nvSpPr>
        <p:spPr>
          <a:xfrm>
            <a:off x="1761068" y="2590898"/>
            <a:ext cx="2548465" cy="190452"/>
          </a:xfrm>
          <a:prstGeom prst="rect">
            <a:avLst/>
          </a:prstGeom>
          <a:solidFill>
            <a:schemeClr val="bg1">
              <a:alpha val="63000"/>
            </a:schemeClr>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b="1" dirty="0">
                <a:solidFill>
                  <a:srgbClr val="FF0000"/>
                </a:solidFill>
                <a:latin typeface="メイリオ" pitchFamily="50" charset="-128"/>
                <a:ea typeface="メイリオ" pitchFamily="50" charset="-128"/>
                <a:cs typeface="メイリオ" pitchFamily="50" charset="-128"/>
              </a:rPr>
              <a:t>どのようなリズムをもっている人でしょうか。</a:t>
            </a:r>
          </a:p>
        </p:txBody>
      </p:sp>
      <p:sp>
        <p:nvSpPr>
          <p:cNvPr id="56" name="正方形/長方形 55"/>
          <p:cNvSpPr/>
          <p:nvPr/>
        </p:nvSpPr>
        <p:spPr>
          <a:xfrm>
            <a:off x="770465" y="5310996"/>
            <a:ext cx="1642533" cy="979738"/>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b="1" dirty="0">
                <a:solidFill>
                  <a:srgbClr val="FF0000"/>
                </a:solidFill>
                <a:latin typeface="メイリオ" pitchFamily="50" charset="-128"/>
                <a:ea typeface="メイリオ" pitchFamily="50" charset="-128"/>
                <a:cs typeface="メイリオ" pitchFamily="50" charset="-128"/>
              </a:rPr>
              <a:t>パッと書けるようにしましょう。</a:t>
            </a:r>
          </a:p>
          <a:p>
            <a:endParaRPr kumimoji="1" lang="ja-JP" altLang="en-US" sz="900" b="1" dirty="0">
              <a:solidFill>
                <a:srgbClr val="FF0000"/>
              </a:solidFill>
              <a:latin typeface="メイリオ" pitchFamily="50" charset="-128"/>
              <a:ea typeface="メイリオ" pitchFamily="50" charset="-128"/>
              <a:cs typeface="メイリオ" pitchFamily="50" charset="-128"/>
            </a:endParaRPr>
          </a:p>
          <a:p>
            <a:r>
              <a:rPr kumimoji="1" lang="ja-JP" altLang="en-US" sz="900" b="1" dirty="0">
                <a:solidFill>
                  <a:srgbClr val="FF0000"/>
                </a:solidFill>
                <a:latin typeface="メイリオ" pitchFamily="50" charset="-128"/>
                <a:ea typeface="メイリオ" pitchFamily="50" charset="-128"/>
                <a:cs typeface="メイリオ" pitchFamily="50" charset="-128"/>
              </a:rPr>
              <a:t>書き方の本はたくさんでています。</a:t>
            </a:r>
          </a:p>
        </p:txBody>
      </p:sp>
      <p:sp>
        <p:nvSpPr>
          <p:cNvPr id="58" name="角丸四角形 57"/>
          <p:cNvSpPr/>
          <p:nvPr/>
        </p:nvSpPr>
        <p:spPr>
          <a:xfrm>
            <a:off x="5527571" y="3917672"/>
            <a:ext cx="3034542" cy="1393324"/>
          </a:xfrm>
          <a:prstGeom prst="roundRect">
            <a:avLst/>
          </a:prstGeom>
          <a:solidFill>
            <a:srgbClr val="C00000">
              <a:alpha val="75000"/>
            </a:srgb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t>意図をもって集めた情報を整理します。</a:t>
            </a:r>
          </a:p>
          <a:p>
            <a:pPr algn="ctr"/>
            <a:r>
              <a:rPr kumimoji="1" lang="ja-JP" altLang="en-US" sz="900" b="1" dirty="0"/>
              <a:t>（情報の取捨選択から整理と分析です。）</a:t>
            </a:r>
          </a:p>
          <a:p>
            <a:endParaRPr kumimoji="1" lang="ja-JP" altLang="en-US" sz="900" b="1" dirty="0"/>
          </a:p>
          <a:p>
            <a:r>
              <a:rPr kumimoji="1" lang="ja-JP" altLang="en-US" sz="900" b="1" dirty="0"/>
              <a:t>・多角的な検討や必要な視点が落ちていないかの確</a:t>
            </a:r>
          </a:p>
          <a:p>
            <a:r>
              <a:rPr kumimoji="1" lang="ja-JP" altLang="en-US" sz="900" b="1" dirty="0"/>
              <a:t>　認に有効です。</a:t>
            </a:r>
          </a:p>
          <a:p>
            <a:r>
              <a:rPr kumimoji="1" lang="ja-JP" altLang="en-US" sz="900" b="1" dirty="0"/>
              <a:t>・網羅すること</a:t>
            </a:r>
            <a:r>
              <a:rPr kumimoji="1" lang="en-US" altLang="ja-JP" sz="900" b="1" dirty="0"/>
              <a:t>(</a:t>
            </a:r>
            <a:r>
              <a:rPr kumimoji="1" lang="ja-JP" altLang="en-US" sz="900" b="1" dirty="0"/>
              <a:t>埋めること</a:t>
            </a:r>
            <a:r>
              <a:rPr kumimoji="1" lang="en-US" altLang="ja-JP" sz="900" b="1" dirty="0"/>
              <a:t>)</a:t>
            </a:r>
            <a:r>
              <a:rPr kumimoji="1" lang="ja-JP" altLang="en-US" sz="900" b="1" dirty="0"/>
              <a:t>がいいアセスメントでは</a:t>
            </a:r>
          </a:p>
          <a:p>
            <a:r>
              <a:rPr kumimoji="1" lang="ja-JP" altLang="en-US" sz="900" b="1" dirty="0"/>
              <a:t>　ありません（あまりに聞けていないのも困るが）。</a:t>
            </a:r>
          </a:p>
          <a:p>
            <a:pPr algn="ctr"/>
            <a:endParaRPr kumimoji="1" lang="ja-JP" altLang="en-US" sz="900" b="1" dirty="0"/>
          </a:p>
        </p:txBody>
      </p:sp>
      <p:sp>
        <p:nvSpPr>
          <p:cNvPr id="19" name="フッター プレースホルダー 6">
            <a:extLst>
              <a:ext uri="{FF2B5EF4-FFF2-40B4-BE49-F238E27FC236}">
                <a16:creationId xmlns:a16="http://schemas.microsoft.com/office/drawing/2014/main" id="{CD0F6CAF-5231-455A-86A8-96C99027758A}"/>
              </a:ext>
            </a:extLst>
          </p:cNvPr>
          <p:cNvSpPr>
            <a:spLocks noGrp="1"/>
          </p:cNvSpPr>
          <p:nvPr>
            <p:ph type="ftr" sz="quarter" idx="11"/>
          </p:nvPr>
        </p:nvSpPr>
        <p:spPr>
          <a:xfrm>
            <a:off x="161408" y="6541513"/>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7314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 name="AutoShape 47"/>
          <p:cNvSpPr>
            <a:spLocks noChangeArrowheads="1"/>
          </p:cNvSpPr>
          <p:nvPr/>
        </p:nvSpPr>
        <p:spPr bwMode="auto">
          <a:xfrm>
            <a:off x="304800" y="836706"/>
            <a:ext cx="8686800" cy="5200027"/>
          </a:xfrm>
          <a:prstGeom prst="roundRect">
            <a:avLst>
              <a:gd name="adj" fmla="val 4286"/>
            </a:avLst>
          </a:prstGeom>
          <a:noFill/>
          <a:ln w="22225">
            <a:solidFill>
              <a:schemeClr val="tx1"/>
            </a:solidFill>
            <a:round/>
            <a:headEnd/>
            <a:tailEnd/>
          </a:ln>
        </p:spPr>
        <p:txBody>
          <a:bodyPr wrap="none" anchor="ctr"/>
          <a:lstStyle/>
          <a:p>
            <a:endParaRPr lang="ja-JP" altLang="en-US"/>
          </a:p>
        </p:txBody>
      </p:sp>
      <p:sp>
        <p:nvSpPr>
          <p:cNvPr id="37" name="スライド番号プレースホルダ 36"/>
          <p:cNvSpPr>
            <a:spLocks noGrp="1"/>
          </p:cNvSpPr>
          <p:nvPr>
            <p:ph type="sldNum" sz="quarter" idx="12"/>
          </p:nvPr>
        </p:nvSpPr>
        <p:spPr/>
        <p:txBody>
          <a:bodyPr/>
          <a:lstStyle/>
          <a:p>
            <a:fld id="{5FD889E0-CAB2-4699-909D-B9A88D47ACBE}" type="slidenum">
              <a:rPr lang="en-US" smtClean="0"/>
              <a:pPr/>
              <a:t>5</a:t>
            </a:fld>
            <a:endParaRPr lang="en-US"/>
          </a:p>
        </p:txBody>
      </p:sp>
      <p:sp>
        <p:nvSpPr>
          <p:cNvPr id="2050" name="Rectangle 2"/>
          <p:cNvSpPr>
            <a:spLocks noGrp="1" noChangeArrowheads="1"/>
          </p:cNvSpPr>
          <p:nvPr>
            <p:ph type="ctrTitle" idx="4294967295"/>
          </p:nvPr>
        </p:nvSpPr>
        <p:spPr>
          <a:xfrm>
            <a:off x="195072" y="185674"/>
            <a:ext cx="8388350" cy="457200"/>
          </a:xfrm>
          <a:noFill/>
        </p:spPr>
        <p:txBody>
          <a:bodyPr>
            <a:normAutofit/>
          </a:bodyPr>
          <a:lstStyle/>
          <a:p>
            <a:pPr algn="l"/>
            <a:r>
              <a:rPr lang="ja-JP" altLang="en-US" sz="1600" b="1" dirty="0">
                <a:solidFill>
                  <a:schemeClr val="tx1"/>
                </a:solidFill>
                <a:latin typeface="メイリオ"/>
                <a:ea typeface="メイリオ"/>
                <a:cs typeface="メイリオ"/>
              </a:rPr>
              <a:t>参考： 総合的・多角的なアセスメントの枠組み例（見立ての構造化）</a:t>
            </a:r>
          </a:p>
        </p:txBody>
      </p:sp>
      <p:sp>
        <p:nvSpPr>
          <p:cNvPr id="2053" name="Rectangle 5"/>
          <p:cNvSpPr>
            <a:spLocks noChangeArrowheads="1"/>
          </p:cNvSpPr>
          <p:nvPr/>
        </p:nvSpPr>
        <p:spPr bwMode="auto">
          <a:xfrm>
            <a:off x="8534400" y="2353653"/>
            <a:ext cx="341313" cy="1302453"/>
          </a:xfrm>
          <a:prstGeom prst="rect">
            <a:avLst/>
          </a:prstGeom>
          <a:solidFill>
            <a:schemeClr val="accent4">
              <a:lumMod val="20000"/>
              <a:lumOff val="80000"/>
            </a:schemeClr>
          </a:solidFill>
          <a:ln w="9525">
            <a:solidFill>
              <a:schemeClr val="tx1"/>
            </a:solidFill>
            <a:miter lim="800000"/>
            <a:headEnd/>
            <a:tailEnd/>
          </a:ln>
        </p:spPr>
        <p:txBody>
          <a:bodyPr vert="eaVert" wrap="none" anchorCtr="1"/>
          <a:lstStyle/>
          <a:p>
            <a:pPr algn="ctr"/>
            <a:r>
              <a:rPr lang="ja-JP" altLang="en-US" sz="1000"/>
              <a:t>生活歴・生育歴</a:t>
            </a:r>
          </a:p>
        </p:txBody>
      </p:sp>
      <p:sp>
        <p:nvSpPr>
          <p:cNvPr id="2054" name="Rectangle 6"/>
          <p:cNvSpPr>
            <a:spLocks noChangeArrowheads="1"/>
          </p:cNvSpPr>
          <p:nvPr/>
        </p:nvSpPr>
        <p:spPr bwMode="auto">
          <a:xfrm>
            <a:off x="2369721" y="2360706"/>
            <a:ext cx="338554" cy="12954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問題解決力</a:t>
            </a:r>
          </a:p>
        </p:txBody>
      </p:sp>
      <p:sp>
        <p:nvSpPr>
          <p:cNvPr id="2055" name="Rectangle 7"/>
          <p:cNvSpPr>
            <a:spLocks noChangeArrowheads="1"/>
          </p:cNvSpPr>
          <p:nvPr/>
        </p:nvSpPr>
        <p:spPr bwMode="auto">
          <a:xfrm>
            <a:off x="3969921" y="2344110"/>
            <a:ext cx="338554" cy="3064596"/>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抱えている問題（自覚的部分／未自覚な部分）</a:t>
            </a:r>
          </a:p>
        </p:txBody>
      </p:sp>
      <p:sp>
        <p:nvSpPr>
          <p:cNvPr id="2056" name="Rectangle 8"/>
          <p:cNvSpPr>
            <a:spLocks noChangeArrowheads="1"/>
          </p:cNvSpPr>
          <p:nvPr/>
        </p:nvSpPr>
        <p:spPr bwMode="auto">
          <a:xfrm>
            <a:off x="6255921" y="2348674"/>
            <a:ext cx="338554" cy="2221832"/>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自律度（感情・行動）</a:t>
            </a:r>
          </a:p>
        </p:txBody>
      </p:sp>
      <p:sp>
        <p:nvSpPr>
          <p:cNvPr id="2057" name="Rectangle 9"/>
          <p:cNvSpPr>
            <a:spLocks noChangeArrowheads="1"/>
          </p:cNvSpPr>
          <p:nvPr/>
        </p:nvSpPr>
        <p:spPr bwMode="auto">
          <a:xfrm>
            <a:off x="6636921" y="2348674"/>
            <a:ext cx="338554" cy="2221832"/>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自立度（生活身体・経済・対人）</a:t>
            </a:r>
          </a:p>
        </p:txBody>
      </p:sp>
      <p:sp>
        <p:nvSpPr>
          <p:cNvPr id="2058" name="Rectangle 10"/>
          <p:cNvSpPr>
            <a:spLocks noChangeArrowheads="1"/>
          </p:cNvSpPr>
          <p:nvPr/>
        </p:nvSpPr>
        <p:spPr bwMode="auto">
          <a:xfrm>
            <a:off x="7017921" y="2356142"/>
            <a:ext cx="338554" cy="842764"/>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住環境</a:t>
            </a:r>
          </a:p>
        </p:txBody>
      </p:sp>
      <p:sp>
        <p:nvSpPr>
          <p:cNvPr id="2059" name="Rectangle 11"/>
          <p:cNvSpPr>
            <a:spLocks noChangeArrowheads="1"/>
          </p:cNvSpPr>
          <p:nvPr/>
        </p:nvSpPr>
        <p:spPr bwMode="auto">
          <a:xfrm>
            <a:off x="7398921" y="2356142"/>
            <a:ext cx="338554" cy="842764"/>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経済面</a:t>
            </a:r>
          </a:p>
        </p:txBody>
      </p:sp>
      <p:sp>
        <p:nvSpPr>
          <p:cNvPr id="2060" name="Rectangle 12"/>
          <p:cNvSpPr>
            <a:spLocks noChangeArrowheads="1"/>
          </p:cNvSpPr>
          <p:nvPr/>
        </p:nvSpPr>
        <p:spPr bwMode="auto">
          <a:xfrm>
            <a:off x="7779921" y="2351578"/>
            <a:ext cx="338554" cy="1685528"/>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精神面（疾病・傾向）</a:t>
            </a:r>
          </a:p>
        </p:txBody>
      </p:sp>
      <p:sp>
        <p:nvSpPr>
          <p:cNvPr id="2061" name="Rectangle 13"/>
          <p:cNvSpPr>
            <a:spLocks noChangeArrowheads="1"/>
          </p:cNvSpPr>
          <p:nvPr/>
        </p:nvSpPr>
        <p:spPr bwMode="auto">
          <a:xfrm>
            <a:off x="8160921" y="2351578"/>
            <a:ext cx="338554" cy="1685528"/>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身体面（障害・疾病）</a:t>
            </a:r>
          </a:p>
        </p:txBody>
      </p:sp>
      <p:sp>
        <p:nvSpPr>
          <p:cNvPr id="2062" name="Rectangle 14"/>
          <p:cNvSpPr>
            <a:spLocks noChangeArrowheads="1"/>
          </p:cNvSpPr>
          <p:nvPr/>
        </p:nvSpPr>
        <p:spPr bwMode="auto">
          <a:xfrm>
            <a:off x="3563888" y="1901846"/>
            <a:ext cx="5328592" cy="377724"/>
          </a:xfrm>
          <a:prstGeom prst="rect">
            <a:avLst/>
          </a:prstGeom>
          <a:solidFill>
            <a:schemeClr val="accent4">
              <a:lumMod val="20000"/>
              <a:lumOff val="80000"/>
            </a:schemeClr>
          </a:solidFill>
          <a:ln w="9525">
            <a:solidFill>
              <a:schemeClr val="tx1"/>
            </a:solidFill>
            <a:miter lim="800000"/>
            <a:headEnd/>
            <a:tailEnd/>
          </a:ln>
        </p:spPr>
        <p:txBody>
          <a:bodyPr wrap="none" anchor="ctr"/>
          <a:lstStyle/>
          <a:p>
            <a:pPr algn="ctr"/>
            <a:r>
              <a:rPr lang="ja-JP" altLang="en-US" sz="1000"/>
              <a:t>個人情報</a:t>
            </a:r>
          </a:p>
        </p:txBody>
      </p:sp>
      <p:sp>
        <p:nvSpPr>
          <p:cNvPr id="2063" name="Rectangle 15"/>
          <p:cNvSpPr>
            <a:spLocks noChangeArrowheads="1"/>
          </p:cNvSpPr>
          <p:nvPr/>
        </p:nvSpPr>
        <p:spPr bwMode="auto">
          <a:xfrm>
            <a:off x="1619672" y="1903506"/>
            <a:ext cx="1872207" cy="376064"/>
          </a:xfrm>
          <a:prstGeom prst="rect">
            <a:avLst/>
          </a:prstGeom>
          <a:solidFill>
            <a:schemeClr val="folHlink"/>
          </a:solidFill>
          <a:ln w="9525">
            <a:solidFill>
              <a:schemeClr val="tx1"/>
            </a:solidFill>
            <a:miter lim="800000"/>
            <a:headEnd/>
            <a:tailEnd/>
          </a:ln>
        </p:spPr>
        <p:txBody>
          <a:bodyPr wrap="none" anchor="ctr"/>
          <a:lstStyle/>
          <a:p>
            <a:pPr algn="ctr"/>
            <a:r>
              <a:rPr lang="ja-JP" altLang="en-US" sz="1000">
                <a:solidFill>
                  <a:schemeClr val="bg1"/>
                </a:solidFill>
              </a:rPr>
              <a:t>家族情報</a:t>
            </a:r>
          </a:p>
        </p:txBody>
      </p:sp>
      <p:sp>
        <p:nvSpPr>
          <p:cNvPr id="2064" name="Rectangle 16"/>
          <p:cNvSpPr>
            <a:spLocks noChangeArrowheads="1"/>
          </p:cNvSpPr>
          <p:nvPr/>
        </p:nvSpPr>
        <p:spPr bwMode="auto">
          <a:xfrm>
            <a:off x="3491880" y="1141506"/>
            <a:ext cx="2034778" cy="334888"/>
          </a:xfrm>
          <a:prstGeom prst="rect">
            <a:avLst/>
          </a:prstGeom>
          <a:solidFill>
            <a:schemeClr val="hlink"/>
          </a:solidFill>
          <a:ln w="9525">
            <a:solidFill>
              <a:schemeClr val="tx1"/>
            </a:solidFill>
            <a:miter lim="800000"/>
            <a:headEnd/>
            <a:tailEnd/>
          </a:ln>
        </p:spPr>
        <p:txBody>
          <a:bodyPr wrap="none" anchor="ctr"/>
          <a:lstStyle/>
          <a:p>
            <a:pPr algn="ctr"/>
            <a:r>
              <a:rPr lang="ja-JP" altLang="en-US" sz="1200">
                <a:solidFill>
                  <a:schemeClr val="bg1"/>
                </a:solidFill>
              </a:rPr>
              <a:t>第一印象・本人の希望</a:t>
            </a:r>
          </a:p>
        </p:txBody>
      </p:sp>
      <p:sp>
        <p:nvSpPr>
          <p:cNvPr id="2065" name="Rectangle 17"/>
          <p:cNvSpPr>
            <a:spLocks noChangeArrowheads="1"/>
          </p:cNvSpPr>
          <p:nvPr/>
        </p:nvSpPr>
        <p:spPr bwMode="auto">
          <a:xfrm>
            <a:off x="4731921" y="2353653"/>
            <a:ext cx="338554" cy="1302453"/>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残存機能</a:t>
            </a:r>
          </a:p>
        </p:txBody>
      </p:sp>
      <p:sp>
        <p:nvSpPr>
          <p:cNvPr id="2066" name="Rectangle 18"/>
          <p:cNvSpPr>
            <a:spLocks noChangeArrowheads="1"/>
          </p:cNvSpPr>
          <p:nvPr/>
        </p:nvSpPr>
        <p:spPr bwMode="auto">
          <a:xfrm>
            <a:off x="5112921" y="2351163"/>
            <a:ext cx="338554" cy="1762143"/>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家族の中での位置づけ</a:t>
            </a:r>
          </a:p>
        </p:txBody>
      </p:sp>
      <p:sp>
        <p:nvSpPr>
          <p:cNvPr id="2067" name="Rectangle 19"/>
          <p:cNvSpPr>
            <a:spLocks noChangeArrowheads="1"/>
          </p:cNvSpPr>
          <p:nvPr/>
        </p:nvSpPr>
        <p:spPr bwMode="auto">
          <a:xfrm>
            <a:off x="5493921" y="2353030"/>
            <a:ext cx="338554" cy="1417376"/>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社会性（友人関係）</a:t>
            </a:r>
          </a:p>
        </p:txBody>
      </p:sp>
      <p:sp>
        <p:nvSpPr>
          <p:cNvPr id="2068" name="Rectangle 20"/>
          <p:cNvSpPr>
            <a:spLocks noChangeArrowheads="1"/>
          </p:cNvSpPr>
          <p:nvPr/>
        </p:nvSpPr>
        <p:spPr bwMode="auto">
          <a:xfrm>
            <a:off x="5874921" y="2353653"/>
            <a:ext cx="338554" cy="1302453"/>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解決能力</a:t>
            </a:r>
          </a:p>
        </p:txBody>
      </p:sp>
      <p:sp>
        <p:nvSpPr>
          <p:cNvPr id="2069" name="Rectangle 21"/>
          <p:cNvSpPr>
            <a:spLocks noChangeArrowheads="1"/>
          </p:cNvSpPr>
          <p:nvPr/>
        </p:nvSpPr>
        <p:spPr bwMode="auto">
          <a:xfrm>
            <a:off x="2750721" y="2360706"/>
            <a:ext cx="338554" cy="12954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経済的支援体制</a:t>
            </a:r>
          </a:p>
        </p:txBody>
      </p:sp>
      <p:sp>
        <p:nvSpPr>
          <p:cNvPr id="2070" name="Rectangle 22"/>
          <p:cNvSpPr>
            <a:spLocks noChangeArrowheads="1"/>
          </p:cNvSpPr>
          <p:nvPr/>
        </p:nvSpPr>
        <p:spPr bwMode="auto">
          <a:xfrm>
            <a:off x="4350921" y="2348259"/>
            <a:ext cx="338554" cy="2298447"/>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生活上の変化・エピソード</a:t>
            </a:r>
          </a:p>
        </p:txBody>
      </p:sp>
      <p:sp>
        <p:nvSpPr>
          <p:cNvPr id="2072" name="Rectangle 24"/>
          <p:cNvSpPr>
            <a:spLocks noChangeArrowheads="1"/>
          </p:cNvSpPr>
          <p:nvPr/>
        </p:nvSpPr>
        <p:spPr bwMode="auto">
          <a:xfrm>
            <a:off x="3131721" y="2360706"/>
            <a:ext cx="338554" cy="12954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人的支援体制</a:t>
            </a:r>
          </a:p>
        </p:txBody>
      </p:sp>
      <p:sp>
        <p:nvSpPr>
          <p:cNvPr id="2073" name="Rectangle 25"/>
          <p:cNvSpPr>
            <a:spLocks noChangeArrowheads="1"/>
          </p:cNvSpPr>
          <p:nvPr/>
        </p:nvSpPr>
        <p:spPr bwMode="auto">
          <a:xfrm>
            <a:off x="3581400" y="2342865"/>
            <a:ext cx="346075" cy="3294441"/>
          </a:xfrm>
          <a:prstGeom prst="rect">
            <a:avLst/>
          </a:prstGeom>
          <a:solidFill>
            <a:schemeClr val="accent4">
              <a:lumMod val="20000"/>
              <a:lumOff val="80000"/>
            </a:schemeClr>
          </a:solidFill>
          <a:ln w="9525">
            <a:solidFill>
              <a:schemeClr val="tx1"/>
            </a:solidFill>
            <a:miter lim="800000"/>
            <a:headEnd/>
            <a:tailEnd/>
          </a:ln>
        </p:spPr>
        <p:txBody>
          <a:bodyPr vert="eaVert" anchor="b" anchorCtr="1"/>
          <a:lstStyle/>
          <a:p>
            <a:pPr algn="ctr"/>
            <a:r>
              <a:rPr lang="ja-JP" altLang="en-US" sz="1000" dirty="0"/>
              <a:t>今本人のできていること・できること・困っていること</a:t>
            </a:r>
          </a:p>
        </p:txBody>
      </p:sp>
      <p:sp>
        <p:nvSpPr>
          <p:cNvPr id="2074" name="Rectangle 26"/>
          <p:cNvSpPr>
            <a:spLocks noChangeArrowheads="1"/>
          </p:cNvSpPr>
          <p:nvPr/>
        </p:nvSpPr>
        <p:spPr bwMode="auto">
          <a:xfrm>
            <a:off x="762000" y="2360706"/>
            <a:ext cx="346075" cy="1295400"/>
          </a:xfrm>
          <a:prstGeom prst="rect">
            <a:avLst/>
          </a:prstGeom>
          <a:solidFill>
            <a:srgbClr val="E6E6E6"/>
          </a:solidFill>
          <a:ln w="9525">
            <a:solidFill>
              <a:schemeClr val="tx1"/>
            </a:solidFill>
            <a:miter lim="800000"/>
            <a:headEnd/>
            <a:tailEnd/>
          </a:ln>
        </p:spPr>
        <p:txBody>
          <a:bodyPr vert="eaVert" anchorCtr="1">
            <a:spAutoFit/>
          </a:bodyPr>
          <a:lstStyle/>
          <a:p>
            <a:pPr algn="ctr"/>
            <a:r>
              <a:rPr lang="ja-JP" altLang="en-US" sz="1000"/>
              <a:t>地域支援</a:t>
            </a:r>
          </a:p>
        </p:txBody>
      </p:sp>
      <p:sp>
        <p:nvSpPr>
          <p:cNvPr id="2075" name="Rectangle 27"/>
          <p:cNvSpPr>
            <a:spLocks noChangeArrowheads="1"/>
          </p:cNvSpPr>
          <p:nvPr/>
        </p:nvSpPr>
        <p:spPr bwMode="auto">
          <a:xfrm>
            <a:off x="1143000" y="2360706"/>
            <a:ext cx="346075" cy="1295400"/>
          </a:xfrm>
          <a:prstGeom prst="rect">
            <a:avLst/>
          </a:prstGeom>
          <a:solidFill>
            <a:srgbClr val="E6E6E6"/>
          </a:solidFill>
          <a:ln w="9525">
            <a:solidFill>
              <a:schemeClr val="tx1"/>
            </a:solidFill>
            <a:miter lim="800000"/>
            <a:headEnd/>
            <a:tailEnd/>
          </a:ln>
        </p:spPr>
        <p:txBody>
          <a:bodyPr vert="eaVert" anchorCtr="1">
            <a:spAutoFit/>
          </a:bodyPr>
          <a:lstStyle/>
          <a:p>
            <a:pPr algn="ctr"/>
            <a:r>
              <a:rPr lang="ja-JP" altLang="en-US" sz="1000"/>
              <a:t>社会的保証</a:t>
            </a:r>
          </a:p>
        </p:txBody>
      </p:sp>
      <p:sp>
        <p:nvSpPr>
          <p:cNvPr id="2076" name="Rectangle 28"/>
          <p:cNvSpPr>
            <a:spLocks noChangeArrowheads="1"/>
          </p:cNvSpPr>
          <p:nvPr/>
        </p:nvSpPr>
        <p:spPr bwMode="auto">
          <a:xfrm>
            <a:off x="1607721" y="2360706"/>
            <a:ext cx="338554" cy="12954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家族間の問題</a:t>
            </a:r>
          </a:p>
        </p:txBody>
      </p:sp>
      <p:sp>
        <p:nvSpPr>
          <p:cNvPr id="2077" name="Rectangle 29"/>
          <p:cNvSpPr>
            <a:spLocks noChangeArrowheads="1"/>
          </p:cNvSpPr>
          <p:nvPr/>
        </p:nvSpPr>
        <p:spPr bwMode="auto">
          <a:xfrm>
            <a:off x="1988721" y="2360706"/>
            <a:ext cx="338554" cy="19812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本人について困っていること</a:t>
            </a:r>
          </a:p>
        </p:txBody>
      </p:sp>
      <p:sp>
        <p:nvSpPr>
          <p:cNvPr id="2081" name="Rectangle 33"/>
          <p:cNvSpPr>
            <a:spLocks noChangeArrowheads="1"/>
          </p:cNvSpPr>
          <p:nvPr/>
        </p:nvSpPr>
        <p:spPr bwMode="auto">
          <a:xfrm>
            <a:off x="381000" y="2360706"/>
            <a:ext cx="346075" cy="1295400"/>
          </a:xfrm>
          <a:prstGeom prst="rect">
            <a:avLst/>
          </a:prstGeom>
          <a:solidFill>
            <a:srgbClr val="E6E6E6"/>
          </a:solidFill>
          <a:ln w="9525">
            <a:solidFill>
              <a:schemeClr val="tx1"/>
            </a:solidFill>
            <a:miter lim="800000"/>
            <a:headEnd/>
            <a:tailEnd/>
          </a:ln>
        </p:spPr>
        <p:txBody>
          <a:bodyPr vert="eaVert" anchorCtr="1">
            <a:spAutoFit/>
          </a:bodyPr>
          <a:lstStyle/>
          <a:p>
            <a:pPr algn="ctr"/>
            <a:r>
              <a:rPr lang="ja-JP" altLang="en-US" sz="1000"/>
              <a:t>居住地の特性</a:t>
            </a:r>
          </a:p>
        </p:txBody>
      </p:sp>
      <p:sp>
        <p:nvSpPr>
          <p:cNvPr id="2083" name="Rectangle 35"/>
          <p:cNvSpPr>
            <a:spLocks noChangeArrowheads="1"/>
          </p:cNvSpPr>
          <p:nvPr/>
        </p:nvSpPr>
        <p:spPr bwMode="auto">
          <a:xfrm>
            <a:off x="395536" y="1903506"/>
            <a:ext cx="1080120" cy="376064"/>
          </a:xfrm>
          <a:prstGeom prst="rect">
            <a:avLst/>
          </a:prstGeom>
          <a:solidFill>
            <a:srgbClr val="E6E6E6"/>
          </a:solidFill>
          <a:ln w="9525">
            <a:solidFill>
              <a:schemeClr val="tx1"/>
            </a:solidFill>
            <a:miter lim="800000"/>
            <a:headEnd/>
            <a:tailEnd/>
          </a:ln>
        </p:spPr>
        <p:txBody>
          <a:bodyPr wrap="none" anchor="ctr"/>
          <a:lstStyle/>
          <a:p>
            <a:pPr algn="ctr"/>
            <a:r>
              <a:rPr lang="ja-JP" altLang="en-US" sz="1000"/>
              <a:t>環境情報</a:t>
            </a:r>
          </a:p>
        </p:txBody>
      </p:sp>
      <p:sp>
        <p:nvSpPr>
          <p:cNvPr id="2084" name="Rectangle 36"/>
          <p:cNvSpPr>
            <a:spLocks noChangeArrowheads="1"/>
          </p:cNvSpPr>
          <p:nvPr/>
        </p:nvSpPr>
        <p:spPr bwMode="auto">
          <a:xfrm>
            <a:off x="4105275" y="684306"/>
            <a:ext cx="931863" cy="360040"/>
          </a:xfrm>
          <a:prstGeom prst="rect">
            <a:avLst/>
          </a:prstGeom>
          <a:solidFill>
            <a:srgbClr val="FF6FCF"/>
          </a:solidFill>
          <a:ln w="9525">
            <a:solidFill>
              <a:schemeClr val="tx1"/>
            </a:solidFill>
            <a:miter lim="800000"/>
            <a:headEnd/>
            <a:tailEnd/>
          </a:ln>
        </p:spPr>
        <p:txBody>
          <a:bodyPr wrap="none" anchor="ctr"/>
          <a:lstStyle/>
          <a:p>
            <a:pPr algn="ctr"/>
            <a:r>
              <a:rPr lang="ja-JP" altLang="en-US" sz="1200" b="1" dirty="0"/>
              <a:t>情報収集</a:t>
            </a:r>
          </a:p>
        </p:txBody>
      </p:sp>
      <p:sp>
        <p:nvSpPr>
          <p:cNvPr id="2086" name="Rectangle 38"/>
          <p:cNvSpPr>
            <a:spLocks noChangeArrowheads="1"/>
          </p:cNvSpPr>
          <p:nvPr/>
        </p:nvSpPr>
        <p:spPr bwMode="auto">
          <a:xfrm>
            <a:off x="3689350" y="6106993"/>
            <a:ext cx="1763713" cy="304800"/>
          </a:xfrm>
          <a:prstGeom prst="rect">
            <a:avLst/>
          </a:prstGeom>
          <a:solidFill>
            <a:schemeClr val="accent2"/>
          </a:solidFill>
          <a:ln w="9525">
            <a:solidFill>
              <a:schemeClr val="tx1"/>
            </a:solidFill>
            <a:miter lim="800000"/>
            <a:headEnd/>
            <a:tailEnd/>
          </a:ln>
          <a:effectLst/>
        </p:spPr>
        <p:txBody>
          <a:bodyPr wrap="none" anchor="ctr"/>
          <a:lstStyle/>
          <a:p>
            <a:pPr algn="ctr"/>
            <a:r>
              <a:rPr lang="ja-JP" altLang="en-US" sz="1000" dirty="0">
                <a:solidFill>
                  <a:schemeClr val="bg1"/>
                </a:solidFill>
              </a:rPr>
              <a:t>支援の限界</a:t>
            </a:r>
            <a:r>
              <a:rPr lang="en-US" altLang="ja-JP" sz="1000" dirty="0">
                <a:solidFill>
                  <a:schemeClr val="bg1"/>
                </a:solidFill>
              </a:rPr>
              <a:t>: </a:t>
            </a:r>
            <a:r>
              <a:rPr lang="ja-JP" altLang="en-US" sz="1000" dirty="0">
                <a:solidFill>
                  <a:schemeClr val="bg1"/>
                </a:solidFill>
              </a:rPr>
              <a:t>事業所／相談員</a:t>
            </a:r>
          </a:p>
        </p:txBody>
      </p:sp>
      <p:sp>
        <p:nvSpPr>
          <p:cNvPr id="2088" name="Rectangle 40"/>
          <p:cNvSpPr>
            <a:spLocks noChangeArrowheads="1"/>
          </p:cNvSpPr>
          <p:nvPr/>
        </p:nvSpPr>
        <p:spPr bwMode="auto">
          <a:xfrm>
            <a:off x="1981200" y="5696569"/>
            <a:ext cx="5181600" cy="228600"/>
          </a:xfrm>
          <a:prstGeom prst="rect">
            <a:avLst/>
          </a:prstGeom>
          <a:solidFill>
            <a:schemeClr val="hlink"/>
          </a:solidFill>
          <a:ln w="9525">
            <a:solidFill>
              <a:schemeClr val="tx1"/>
            </a:solidFill>
            <a:miter lim="800000"/>
            <a:headEnd/>
            <a:tailEnd/>
          </a:ln>
        </p:spPr>
        <p:txBody>
          <a:bodyPr wrap="none" anchor="ctr"/>
          <a:lstStyle/>
          <a:p>
            <a:pPr algn="ctr"/>
            <a:r>
              <a:rPr lang="ja-JP" altLang="en-US" sz="1000">
                <a:solidFill>
                  <a:schemeClr val="bg1"/>
                </a:solidFill>
              </a:rPr>
              <a:t>連携機関／キーパーソンの存在</a:t>
            </a:r>
          </a:p>
        </p:txBody>
      </p:sp>
      <p:sp>
        <p:nvSpPr>
          <p:cNvPr id="2" name="テキスト ボックス 1"/>
          <p:cNvSpPr txBox="1"/>
          <p:nvPr/>
        </p:nvSpPr>
        <p:spPr>
          <a:xfrm>
            <a:off x="4308475" y="593581"/>
            <a:ext cx="4567238" cy="230832"/>
          </a:xfrm>
          <a:prstGeom prst="rect">
            <a:avLst/>
          </a:prstGeom>
          <a:noFill/>
        </p:spPr>
        <p:txBody>
          <a:bodyPr wrap="square" rtlCol="0">
            <a:spAutoFit/>
          </a:bodyPr>
          <a:lstStyle/>
          <a:p>
            <a:pPr algn="r"/>
            <a:r>
              <a:rPr kumimoji="1" lang="ja-JP" altLang="en-US" sz="900" dirty="0"/>
              <a:t>「見立ての構造化」： 渡辺満子</a:t>
            </a:r>
            <a:r>
              <a:rPr kumimoji="1" lang="en-US" altLang="ja-JP" sz="900" dirty="0"/>
              <a:t>CP</a:t>
            </a:r>
            <a:r>
              <a:rPr kumimoji="1" lang="ja-JP" altLang="en-US" sz="900" dirty="0"/>
              <a:t>＋相談支援専門員</a:t>
            </a:r>
          </a:p>
        </p:txBody>
      </p:sp>
      <p:cxnSp>
        <p:nvCxnSpPr>
          <p:cNvPr id="2071" name="カギ線コネクタ 2070"/>
          <p:cNvCxnSpPr>
            <a:stCxn id="2064" idx="2"/>
            <a:endCxn id="2083" idx="0"/>
          </p:cNvCxnSpPr>
          <p:nvPr/>
        </p:nvCxnSpPr>
        <p:spPr bwMode="auto">
          <a:xfrm rot="5400000">
            <a:off x="2508877" y="-96886"/>
            <a:ext cx="427112" cy="3573673"/>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79" name="カギ線コネクタ 2078"/>
          <p:cNvCxnSpPr>
            <a:stCxn id="2064" idx="2"/>
            <a:endCxn id="2062" idx="0"/>
          </p:cNvCxnSpPr>
          <p:nvPr/>
        </p:nvCxnSpPr>
        <p:spPr bwMode="auto">
          <a:xfrm rot="16200000" flipH="1">
            <a:off x="5156000" y="829662"/>
            <a:ext cx="425452" cy="171891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82" name="カギ線コネクタ 2081"/>
          <p:cNvCxnSpPr>
            <a:stCxn id="2064" idx="2"/>
            <a:endCxn id="2063" idx="0"/>
          </p:cNvCxnSpPr>
          <p:nvPr/>
        </p:nvCxnSpPr>
        <p:spPr bwMode="auto">
          <a:xfrm rot="5400000">
            <a:off x="3318967" y="713204"/>
            <a:ext cx="427112" cy="1953493"/>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8" name="フッター プレースホルダー 6">
            <a:extLst>
              <a:ext uri="{FF2B5EF4-FFF2-40B4-BE49-F238E27FC236}">
                <a16:creationId xmlns:a16="http://schemas.microsoft.com/office/drawing/2014/main" id="{5FDDF9E4-9EBB-401E-B304-ED5E79419D38}"/>
              </a:ext>
            </a:extLst>
          </p:cNvPr>
          <p:cNvSpPr>
            <a:spLocks noGrp="1"/>
          </p:cNvSpPr>
          <p:nvPr>
            <p:ph type="ftr" sz="quarter" idx="11"/>
          </p:nvPr>
        </p:nvSpPr>
        <p:spPr>
          <a:xfrm>
            <a:off x="159392" y="6356351"/>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5127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7690" y="96902"/>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インテーク・アセスメント</a:t>
            </a:r>
            <a:r>
              <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の留意点</a:t>
            </a:r>
            <a:endPar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endParaRP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6</a:t>
            </a:fld>
            <a:endParaRPr lang="en-US"/>
          </a:p>
        </p:txBody>
      </p:sp>
      <p:sp>
        <p:nvSpPr>
          <p:cNvPr id="7" name="テキスト ボックス 6"/>
          <p:cNvSpPr txBox="1"/>
          <p:nvPr/>
        </p:nvSpPr>
        <p:spPr>
          <a:xfrm>
            <a:off x="381699" y="1290726"/>
            <a:ext cx="8574087" cy="5355312"/>
          </a:xfrm>
          <a:prstGeom prst="rect">
            <a:avLst/>
          </a:prstGeom>
          <a:noFill/>
        </p:spPr>
        <p:txBody>
          <a:bodyPr wrap="square" rtlCol="0">
            <a:spAutoFit/>
          </a:bodyPr>
          <a:lstStyle/>
          <a:p>
            <a:r>
              <a:rPr kumimoji="1" lang="en-US" altLang="ja-JP" sz="2400" b="1" dirty="0">
                <a:latin typeface="ＤＨＰ特太ゴシック体" panose="020B0500000000000000" pitchFamily="50" charset="-128"/>
                <a:ea typeface="ＤＨＰ特太ゴシック体" panose="020B0500000000000000" pitchFamily="50" charset="-128"/>
                <a:cs typeface="メイリオ"/>
              </a:rPr>
              <a:t>【</a:t>
            </a:r>
            <a:r>
              <a:rPr kumimoji="1" lang="ja-JP" altLang="en-US" sz="2400" b="1" dirty="0">
                <a:latin typeface="ＤＨＰ特太ゴシック体" panose="020B0500000000000000" pitchFamily="50" charset="-128"/>
                <a:ea typeface="ＤＨＰ特太ゴシック体" panose="020B0500000000000000" pitchFamily="50" charset="-128"/>
                <a:cs typeface="メイリオ"/>
              </a:rPr>
              <a:t>情報の収集の留意点</a:t>
            </a:r>
            <a:r>
              <a:rPr kumimoji="1" lang="en-US" altLang="ja-JP" sz="2400" b="1" dirty="0">
                <a:latin typeface="ＤＨＰ特太ゴシック体" panose="020B0500000000000000" pitchFamily="50" charset="-128"/>
                <a:ea typeface="ＤＨＰ特太ゴシック体" panose="020B0500000000000000" pitchFamily="50" charset="-128"/>
                <a:cs typeface="メイリオ"/>
              </a:rPr>
              <a:t>】</a:t>
            </a:r>
            <a:r>
              <a:rPr kumimoji="1" lang="ja-JP" altLang="en-US" sz="1600" b="1" dirty="0">
                <a:solidFill>
                  <a:srgbClr val="C00000"/>
                </a:solidFill>
                <a:latin typeface="ＭＳ ゴシック" panose="020B0609070205080204" pitchFamily="49" charset="-128"/>
                <a:ea typeface="ＭＳ ゴシック" panose="020B0609070205080204" pitchFamily="49" charset="-128"/>
                <a:cs typeface="メイリオ"/>
              </a:rPr>
              <a:t>相談面接技術が大きく影響すると心得る！</a:t>
            </a:r>
          </a:p>
          <a:p>
            <a:pPr>
              <a:lnSpc>
                <a:spcPts val="1200"/>
              </a:lnSpc>
            </a:pP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① 表出された言葉や意思、選好の</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意味や背景を</a:t>
            </a:r>
            <a:r>
              <a:rPr kumimoji="1" lang="ja-JP" altLang="en-US" sz="2400">
                <a:latin typeface="ＤＨＰ特太ゴシック体" panose="020B0500000000000000" pitchFamily="50" charset="-128"/>
                <a:ea typeface="ＤＨＰ特太ゴシック体" panose="020B0500000000000000" pitchFamily="50" charset="-128"/>
                <a:cs typeface="メイリオ"/>
              </a:rPr>
              <a:t>探る問い</a:t>
            </a:r>
          </a:p>
          <a:p>
            <a:r>
              <a:rPr kumimoji="1" lang="ja-JP" altLang="en-US" sz="2400">
                <a:latin typeface="ＭＳ ゴシック" panose="020B0609070205080204" pitchFamily="49" charset="-128"/>
                <a:ea typeface="ＭＳ ゴシック" panose="020B0609070205080204" pitchFamily="49" charset="-128"/>
                <a:cs typeface="メイリオ"/>
              </a:rPr>
              <a:t>　　を</a:t>
            </a:r>
            <a:r>
              <a:rPr kumimoji="1" lang="ja-JP" altLang="en-US" sz="2400">
                <a:latin typeface="ＤＨＰ特太ゴシック体" panose="020B0500000000000000" pitchFamily="50" charset="-128"/>
                <a:ea typeface="ＤＨＰ特太ゴシック体" panose="020B0500000000000000" pitchFamily="50" charset="-128"/>
                <a:cs typeface="メイリオ"/>
              </a:rPr>
              <a:t>多様</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に</a:t>
            </a:r>
            <a:r>
              <a:rPr kumimoji="1" lang="ja-JP" altLang="en-US" sz="2400" dirty="0">
                <a:latin typeface="ＭＳ ゴシック" panose="020B0609070205080204" pitchFamily="49" charset="-128"/>
                <a:ea typeface="ＭＳ ゴシック" panose="020B0609070205080204" pitchFamily="49" charset="-128"/>
                <a:cs typeface="メイリオ"/>
              </a:rPr>
              <a:t>用意する。</a:t>
            </a:r>
            <a:endParaRPr kumimoji="1" lang="en-US" altLang="ja-JP" sz="2400" dirty="0">
              <a:latin typeface="ＭＳ ゴシック" panose="020B0609070205080204" pitchFamily="49" charset="-128"/>
              <a:ea typeface="ＭＳ ゴシック" panose="020B0609070205080204" pitchFamily="49" charset="-128"/>
              <a:cs typeface="メイリオ"/>
            </a:endParaRPr>
          </a:p>
          <a:p>
            <a:pPr>
              <a:lnSpc>
                <a:spcPts val="1200"/>
              </a:lnSpc>
            </a:pP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② 多様な手段や情報源を活用する。</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・面接（言語・非言語）</a:t>
            </a:r>
          </a:p>
          <a:p>
            <a:r>
              <a:rPr kumimoji="1" lang="ja-JP" altLang="en-US" sz="2400" dirty="0">
                <a:latin typeface="ＭＳ ゴシック" panose="020B0609070205080204" pitchFamily="49" charset="-128"/>
                <a:ea typeface="ＭＳ ゴシック" panose="020B0609070205080204" pitchFamily="49" charset="-128"/>
                <a:cs typeface="メイリオ"/>
              </a:rPr>
              <a:t>　　・経験の共有（見学、同行、体験等）</a:t>
            </a:r>
          </a:p>
          <a:p>
            <a:r>
              <a:rPr kumimoji="1" lang="ja-JP" altLang="en-US" sz="2400" dirty="0">
                <a:latin typeface="ＭＳ ゴシック" panose="020B0609070205080204" pitchFamily="49" charset="-128"/>
                <a:ea typeface="ＭＳ ゴシック" panose="020B0609070205080204" pitchFamily="49" charset="-128"/>
                <a:cs typeface="メイリオ"/>
              </a:rPr>
              <a:t>　　・周囲からの情報収集など</a:t>
            </a:r>
          </a:p>
          <a:p>
            <a:pPr>
              <a:lnSpc>
                <a:spcPts val="1200"/>
              </a:lnSpc>
            </a:pP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b="1" dirty="0">
                <a:latin typeface="ＭＳ ゴシック" panose="020B0609070205080204" pitchFamily="49" charset="-128"/>
                <a:ea typeface="ＭＳ ゴシック" panose="020B0609070205080204" pitchFamily="49" charset="-128"/>
                <a:cs typeface="メイリオ"/>
              </a:rPr>
              <a:t>　</a:t>
            </a:r>
            <a:r>
              <a:rPr kumimoji="1" lang="en-US" altLang="ja-JP" sz="2400" b="1"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本人の言葉の背景・真意を理解する。</a:t>
            </a:r>
            <a:endParaRPr kumimoji="1" lang="en-US" altLang="ja-JP" sz="2400"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b="1" dirty="0">
                <a:latin typeface="ＭＳ ゴシック" panose="020B0609070205080204" pitchFamily="49" charset="-128"/>
                <a:ea typeface="ＭＳ ゴシック" panose="020B0609070205080204" pitchFamily="49" charset="-128"/>
                <a:cs typeface="メイリオ"/>
              </a:rPr>
              <a:t>　</a:t>
            </a:r>
            <a:r>
              <a:rPr kumimoji="1" lang="en-US" altLang="ja-JP" sz="2400" b="1"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その前提となる本人像を多角的に</a:t>
            </a:r>
            <a:r>
              <a:rPr kumimoji="1" lang="ja-JP" altLang="en-US" sz="2400">
                <a:latin typeface="ＤＨＰ特太ゴシック体" panose="020B0500000000000000" pitchFamily="50" charset="-128"/>
                <a:ea typeface="ＤＨＰ特太ゴシック体" panose="020B0500000000000000" pitchFamily="50" charset="-128"/>
                <a:cs typeface="メイリオ"/>
              </a:rPr>
              <a:t>捉える。</a:t>
            </a:r>
          </a:p>
          <a:p>
            <a:endParaRPr lang="ja-JP" altLang="en-US" sz="2400">
              <a:latin typeface="ＤＨＰ特太ゴシック体" panose="020B0500000000000000" pitchFamily="50" charset="-128"/>
              <a:ea typeface="ＤＨＰ特太ゴシック体" panose="020B0500000000000000" pitchFamily="50" charset="-128"/>
              <a:cs typeface="メイリオ"/>
            </a:endParaRPr>
          </a:p>
          <a:p>
            <a:r>
              <a:rPr kumimoji="1" lang="en-US" altLang="ja-JP" sz="2400">
                <a:latin typeface="ＤＨＰ特太ゴシック体" panose="020B0500000000000000" pitchFamily="50" charset="-128"/>
                <a:ea typeface="ＤＨＰ特太ゴシック体" panose="020B0500000000000000" pitchFamily="50" charset="-128"/>
                <a:cs typeface="メイリオ"/>
              </a:rPr>
              <a:t>【</a:t>
            </a:r>
            <a:r>
              <a:rPr kumimoji="1" lang="ja-JP" altLang="en-US" sz="2400">
                <a:latin typeface="ＤＨＰ特太ゴシック体" panose="020B0500000000000000" pitchFamily="50" charset="-128"/>
                <a:ea typeface="ＤＨＰ特太ゴシック体" panose="020B0500000000000000" pitchFamily="50" charset="-128"/>
                <a:cs typeface="メイリオ"/>
              </a:rPr>
              <a:t>復習</a:t>
            </a:r>
            <a:r>
              <a:rPr kumimoji="1" lang="en-US" altLang="ja-JP" sz="2400">
                <a:latin typeface="ＤＨＰ特太ゴシック体" panose="020B0500000000000000" pitchFamily="50" charset="-128"/>
                <a:ea typeface="ＤＨＰ特太ゴシック体" panose="020B0500000000000000" pitchFamily="50" charset="-128"/>
                <a:cs typeface="メイリオ"/>
              </a:rPr>
              <a:t>】</a:t>
            </a:r>
            <a:endParaRPr kumimoji="1" lang="ja-JP" altLang="en-US" sz="240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a:latin typeface="ＤＨＰ特太ゴシック体" panose="020B0500000000000000" pitchFamily="50" charset="-128"/>
                <a:ea typeface="ＤＨＰ特太ゴシック体" panose="020B0500000000000000" pitchFamily="50" charset="-128"/>
                <a:cs typeface="メイリオ"/>
              </a:rPr>
              <a:t>　　情報保障や意思疎通に支援が必要な利用者がいることに</a:t>
            </a:r>
          </a:p>
          <a:p>
            <a:r>
              <a:rPr kumimoji="1" lang="ja-JP" altLang="en-US" sz="2400">
                <a:latin typeface="ＤＨＰ特太ゴシック体" panose="020B0500000000000000" pitchFamily="50" charset="-128"/>
                <a:ea typeface="ＤＨＰ特太ゴシック体" panose="020B0500000000000000" pitchFamily="50" charset="-128"/>
                <a:cs typeface="メイリオ"/>
              </a:rPr>
              <a:t>　留意する。</a:t>
            </a:r>
            <a:endParaRPr kumimoji="1" lang="ja-JP" altLang="en-US" sz="2400" dirty="0">
              <a:latin typeface="ＤＨＰ特太ゴシック体" panose="020B0500000000000000" pitchFamily="50" charset="-128"/>
              <a:ea typeface="ＤＨＰ特太ゴシック体" panose="020B0500000000000000" pitchFamily="50" charset="-128"/>
              <a:cs typeface="メイリオ"/>
            </a:endParaRPr>
          </a:p>
        </p:txBody>
      </p:sp>
      <p:sp>
        <p:nvSpPr>
          <p:cNvPr id="6" name="フッター プレースホルダー 6">
            <a:extLst>
              <a:ext uri="{FF2B5EF4-FFF2-40B4-BE49-F238E27FC236}">
                <a16:creationId xmlns:a16="http://schemas.microsoft.com/office/drawing/2014/main" id="{23868BC8-1925-4F55-8BE5-7C44C3612446}"/>
              </a:ext>
            </a:extLst>
          </p:cNvPr>
          <p:cNvSpPr>
            <a:spLocks noGrp="1"/>
          </p:cNvSpPr>
          <p:nvPr>
            <p:ph type="ftr" sz="quarter" idx="11"/>
          </p:nvPr>
        </p:nvSpPr>
        <p:spPr>
          <a:xfrm>
            <a:off x="160286" y="6538913"/>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4148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1114" y="84710"/>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ニーズ整理の留意点</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7</a:t>
            </a:fld>
            <a:endParaRPr lang="en-US"/>
          </a:p>
        </p:txBody>
      </p:sp>
      <p:sp>
        <p:nvSpPr>
          <p:cNvPr id="2" name="テキスト ボックス 1"/>
          <p:cNvSpPr txBox="1"/>
          <p:nvPr/>
        </p:nvSpPr>
        <p:spPr>
          <a:xfrm>
            <a:off x="613347" y="1280324"/>
            <a:ext cx="8574087" cy="1938992"/>
          </a:xfrm>
          <a:prstGeom prst="rect">
            <a:avLst/>
          </a:prstGeom>
          <a:noFill/>
        </p:spPr>
        <p:txBody>
          <a:bodyPr wrap="square" rtlCol="0">
            <a:spAutoFit/>
          </a:bodyPr>
          <a:lstStyle/>
          <a:p>
            <a:r>
              <a:rPr kumimoji="1" lang="en-US" altLang="ja-JP" sz="2400" u="sng" dirty="0">
                <a:latin typeface="ＤＨＰ特太ゴシック体" panose="020B0500000000000000" pitchFamily="50" charset="-128"/>
                <a:ea typeface="ＤＨＰ特太ゴシック体" panose="020B0500000000000000" pitchFamily="50" charset="-128"/>
                <a:cs typeface="メイリオ"/>
              </a:rPr>
              <a:t>① </a:t>
            </a:r>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「見立て」ができるようになろう。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ja-JP" altLang="en-US" sz="2400" b="1" dirty="0">
                <a:solidFill>
                  <a:srgbClr val="C00000"/>
                </a:solidFill>
                <a:latin typeface="ＭＳ ゴシック" panose="020B0609070205080204" pitchFamily="49" charset="-128"/>
                <a:ea typeface="ＭＳ ゴシック" panose="020B0609070205080204" pitchFamily="49" charset="-128"/>
                <a:cs typeface="メイリオ"/>
              </a:rPr>
              <a:t>支援者自身</a:t>
            </a:r>
            <a:r>
              <a:rPr kumimoji="1" lang="ja-JP" altLang="en-US" sz="2400" dirty="0">
                <a:latin typeface="ＭＳ ゴシック" panose="020B0609070205080204" pitchFamily="49" charset="-128"/>
                <a:ea typeface="ＭＳ ゴシック" panose="020B0609070205080204" pitchFamily="49" charset="-128"/>
                <a:cs typeface="メイリオ"/>
              </a:rPr>
              <a:t>が</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a.</a:t>
            </a:r>
            <a:r>
              <a:rPr kumimoji="1" lang="ja-JP" altLang="en-US" sz="2400" dirty="0">
                <a:latin typeface="ＭＳ ゴシック" panose="020B0609070205080204" pitchFamily="49" charset="-128"/>
                <a:ea typeface="ＭＳ ゴシック" panose="020B0609070205080204" pitchFamily="49" charset="-128"/>
                <a:cs typeface="メイリオ"/>
              </a:rPr>
              <a:t>どのような情報を得て、</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b.</a:t>
            </a:r>
            <a:r>
              <a:rPr kumimoji="1" lang="ja-JP" altLang="en-US" sz="2400" dirty="0">
                <a:latin typeface="ＭＳ ゴシック" panose="020B0609070205080204" pitchFamily="49" charset="-128"/>
                <a:ea typeface="ＭＳ ゴシック" panose="020B0609070205080204" pitchFamily="49" charset="-128"/>
                <a:cs typeface="メイリオ"/>
              </a:rPr>
              <a:t>どのような解釈をし、</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c.</a:t>
            </a:r>
            <a:r>
              <a:rPr kumimoji="1" lang="ja-JP" altLang="en-US" sz="2400" dirty="0">
                <a:latin typeface="ＭＳ ゴシック" panose="020B0609070205080204" pitchFamily="49" charset="-128"/>
                <a:ea typeface="ＭＳ ゴシック" panose="020B0609070205080204" pitchFamily="49" charset="-128"/>
                <a:cs typeface="メイリオ"/>
              </a:rPr>
              <a:t>どのような方針をたてるか</a:t>
            </a:r>
            <a:r>
              <a:rPr kumimoji="1" lang="ja-JP" altLang="en-US" sz="2400" dirty="0">
                <a:latin typeface="メイリオ"/>
                <a:ea typeface="メイリオ"/>
                <a:cs typeface="メイリオ"/>
              </a:rPr>
              <a:t>。</a:t>
            </a:r>
            <a:endParaRPr kumimoji="1" lang="en-US" altLang="ja-JP" sz="2400" dirty="0">
              <a:latin typeface="メイリオ"/>
              <a:ea typeface="メイリオ"/>
              <a:cs typeface="メイリオ"/>
            </a:endParaRPr>
          </a:p>
        </p:txBody>
      </p:sp>
      <p:sp>
        <p:nvSpPr>
          <p:cNvPr id="15" name="テキスト ボックス 14"/>
          <p:cNvSpPr txBox="1"/>
          <p:nvPr/>
        </p:nvSpPr>
        <p:spPr>
          <a:xfrm>
            <a:off x="616290" y="3299185"/>
            <a:ext cx="6052302" cy="1569660"/>
          </a:xfrm>
          <a:prstGeom prst="rect">
            <a:avLst/>
          </a:prstGeom>
          <a:noFill/>
        </p:spPr>
        <p:txBody>
          <a:bodyPr wrap="square" rtlCol="0">
            <a:spAutoFit/>
          </a:bodyPr>
          <a:lstStyle/>
          <a:p>
            <a:r>
              <a:rPr kumimoji="1" lang="en-US" altLang="ja-JP" sz="2400" u="sng" dirty="0">
                <a:latin typeface="ＤＨＰ特太ゴシック体" panose="020B0500000000000000" pitchFamily="50" charset="-128"/>
                <a:ea typeface="ＤＨＰ特太ゴシック体" panose="020B0500000000000000" pitchFamily="50" charset="-128"/>
                <a:cs typeface="メイリオ"/>
              </a:rPr>
              <a:t>② </a:t>
            </a:r>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アタマの中を整理できるようになろう。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・事実　　　</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本人の意思、客観的事実</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・自分の考え</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自分の解釈</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自分の支援方針</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16" name="テキスト ボックス 15"/>
          <p:cNvSpPr txBox="1"/>
          <p:nvPr/>
        </p:nvSpPr>
        <p:spPr>
          <a:xfrm>
            <a:off x="624916" y="4895804"/>
            <a:ext cx="8574087" cy="1200329"/>
          </a:xfrm>
          <a:prstGeom prst="rect">
            <a:avLst/>
          </a:prstGeom>
          <a:noFill/>
        </p:spPr>
        <p:txBody>
          <a:bodyPr wrap="square" rtlCol="0">
            <a:spAutoFit/>
          </a:bodyPr>
          <a:lstStyle/>
          <a:p>
            <a:r>
              <a:rPr kumimoji="1" lang="en-US" altLang="ja-JP" sz="2400" u="sng" dirty="0">
                <a:latin typeface="ＤＨＰ特太ゴシック体" panose="020B0500000000000000" pitchFamily="50" charset="-128"/>
                <a:ea typeface="ＤＨＰ特太ゴシック体" panose="020B0500000000000000" pitchFamily="50" charset="-128"/>
                <a:cs typeface="メイリオ"/>
              </a:rPr>
              <a:t>③ </a:t>
            </a:r>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「手だて（プランニング）」は一旦置いておこう。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本人の言葉・本人の（深めた）理解から始める。</a:t>
            </a:r>
          </a:p>
          <a:p>
            <a:r>
              <a:rPr kumimoji="1" lang="ja-JP" altLang="en-US" sz="2400" dirty="0">
                <a:latin typeface="ＭＳ ゴシック" panose="020B0609070205080204" pitchFamily="49" charset="-128"/>
                <a:ea typeface="ＭＳ ゴシック" panose="020B0609070205080204" pitchFamily="49" charset="-128"/>
                <a:cs typeface="メイリオ"/>
              </a:rPr>
              <a:t>　対応から入らない。</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3" name="角丸四角形 2"/>
          <p:cNvSpPr/>
          <p:nvPr/>
        </p:nvSpPr>
        <p:spPr>
          <a:xfrm>
            <a:off x="6216208" y="1280324"/>
            <a:ext cx="2520122" cy="15696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普段自分のアタマの中で、同時並行処理していることを</a:t>
            </a:r>
            <a:r>
              <a:rPr kumimoji="1" lang="en-US" altLang="ja-JP">
                <a:latin typeface="メイリオ"/>
                <a:ea typeface="メイリオ"/>
                <a:cs typeface="メイリオ"/>
              </a:rPr>
              <a:t>…</a:t>
            </a:r>
          </a:p>
          <a:p>
            <a:pPr algn="ctr"/>
            <a:r>
              <a:rPr kumimoji="1" lang="ja-JP" altLang="en-US">
                <a:latin typeface="メイリオ"/>
                <a:ea typeface="メイリオ"/>
                <a:cs typeface="メイリオ"/>
              </a:rPr>
              <a:t>可視化し、整理する</a:t>
            </a:r>
          </a:p>
        </p:txBody>
      </p:sp>
      <p:sp>
        <p:nvSpPr>
          <p:cNvPr id="8" name="フッター プレースホルダー 6">
            <a:extLst>
              <a:ext uri="{FF2B5EF4-FFF2-40B4-BE49-F238E27FC236}">
                <a16:creationId xmlns:a16="http://schemas.microsoft.com/office/drawing/2014/main" id="{5F264686-4534-40DC-9894-992EC67BEB28}"/>
              </a:ext>
            </a:extLst>
          </p:cNvPr>
          <p:cNvSpPr>
            <a:spLocks noGrp="1"/>
          </p:cNvSpPr>
          <p:nvPr>
            <p:ph type="ftr" sz="quarter" idx="11"/>
          </p:nvPr>
        </p:nvSpPr>
        <p:spPr>
          <a:xfrm>
            <a:off x="159392" y="6356351"/>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1909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1468" y="118016"/>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ニーズ整理の方法（１）</a:t>
            </a:r>
          </a:p>
        </p:txBody>
      </p:sp>
      <p:sp>
        <p:nvSpPr>
          <p:cNvPr id="2" name="スライド番号プレースホルダー 1"/>
          <p:cNvSpPr>
            <a:spLocks noGrp="1"/>
          </p:cNvSpPr>
          <p:nvPr>
            <p:ph type="sldNum" sz="quarter" idx="12"/>
          </p:nvPr>
        </p:nvSpPr>
        <p:spPr/>
        <p:txBody>
          <a:bodyPr/>
          <a:lstStyle/>
          <a:p>
            <a:fld id="{5FD889E0-CAB2-4699-909D-B9A88D47ACBE}" type="slidenum">
              <a:rPr lang="en-US" smtClean="0"/>
              <a:pPr/>
              <a:t>8</a:t>
            </a:fld>
            <a:endParaRPr lang="en-US"/>
          </a:p>
        </p:txBody>
      </p:sp>
      <p:sp>
        <p:nvSpPr>
          <p:cNvPr id="5" name="正方形/長方形 4"/>
          <p:cNvSpPr/>
          <p:nvPr/>
        </p:nvSpPr>
        <p:spPr>
          <a:xfrm>
            <a:off x="434905" y="2005325"/>
            <a:ext cx="2261541" cy="2974554"/>
          </a:xfrm>
          <a:prstGeom prst="rect">
            <a:avLst/>
          </a:prstGeom>
          <a:solidFill>
            <a:srgbClr val="CCFFCC"/>
          </a:solidFill>
          <a:ln w="38100">
            <a:solidFill>
              <a:schemeClr val="tx1"/>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solidFill>
                  <a:schemeClr val="tx1"/>
                </a:solidFill>
                <a:latin typeface="メイリオ"/>
                <a:ea typeface="メイリオ"/>
                <a:cs typeface="メイリオ"/>
              </a:rPr>
              <a:t>インテーク</a:t>
            </a:r>
            <a:endParaRPr kumimoji="1" lang="en-US" altLang="ja-JP" b="1">
              <a:solidFill>
                <a:schemeClr val="tx1"/>
              </a:solidFill>
              <a:latin typeface="メイリオ"/>
              <a:ea typeface="メイリオ"/>
              <a:cs typeface="メイリオ"/>
            </a:endParaRPr>
          </a:p>
          <a:p>
            <a:pPr algn="ctr"/>
            <a:r>
              <a:rPr kumimoji="1" lang="ja-JP" altLang="en-US" sz="1600" b="1">
                <a:solidFill>
                  <a:schemeClr val="tx1"/>
                </a:solidFill>
                <a:latin typeface="メイリオ"/>
                <a:ea typeface="メイリオ"/>
                <a:cs typeface="メイリオ"/>
              </a:rPr>
              <a:t>（情報の収集・整理）</a:t>
            </a:r>
            <a:endParaRPr kumimoji="1" lang="en-US" altLang="ja-JP" sz="1600"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p:txBody>
      </p:sp>
      <p:sp>
        <p:nvSpPr>
          <p:cNvPr id="7" name="正方形/長方形 6"/>
          <p:cNvSpPr/>
          <p:nvPr/>
        </p:nvSpPr>
        <p:spPr>
          <a:xfrm>
            <a:off x="284163" y="1761794"/>
            <a:ext cx="8574087" cy="4000863"/>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r>
              <a:rPr kumimoji="1" lang="ja-JP" altLang="en-US">
                <a:solidFill>
                  <a:schemeClr val="tx1"/>
                </a:solidFill>
                <a:latin typeface="メイリオ"/>
                <a:ea typeface="メイリオ"/>
                <a:cs typeface="メイリオ"/>
              </a:rPr>
              <a:t>広義のアセスメント</a:t>
            </a:r>
          </a:p>
        </p:txBody>
      </p:sp>
      <p:sp>
        <p:nvSpPr>
          <p:cNvPr id="8" name="正方形/長方形 7"/>
          <p:cNvSpPr/>
          <p:nvPr/>
        </p:nvSpPr>
        <p:spPr>
          <a:xfrm>
            <a:off x="2939997" y="2005325"/>
            <a:ext cx="3862007" cy="2974554"/>
          </a:xfrm>
          <a:prstGeom prst="rect">
            <a:avLst/>
          </a:prstGeom>
          <a:solidFill>
            <a:schemeClr val="accent4">
              <a:lumMod val="60000"/>
              <a:lumOff val="40000"/>
            </a:schemeClr>
          </a:solidFill>
          <a:ln w="38100">
            <a:solidFill>
              <a:schemeClr val="tx1"/>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solidFill>
                  <a:schemeClr val="tx1"/>
                </a:solidFill>
                <a:latin typeface="メイリオ"/>
                <a:ea typeface="メイリオ"/>
                <a:cs typeface="メイリオ"/>
              </a:rPr>
              <a:t>アセスメント</a:t>
            </a:r>
            <a:endParaRPr kumimoji="1" lang="en-US" altLang="ja-JP" b="1">
              <a:solidFill>
                <a:schemeClr val="tx1"/>
              </a:solidFill>
              <a:latin typeface="メイリオ"/>
              <a:ea typeface="メイリオ"/>
              <a:cs typeface="メイリオ"/>
            </a:endParaRPr>
          </a:p>
          <a:p>
            <a:pPr algn="ctr"/>
            <a:r>
              <a:rPr kumimoji="1" lang="ja-JP" altLang="en-US" sz="1600" b="1">
                <a:solidFill>
                  <a:schemeClr val="tx1"/>
                </a:solidFill>
                <a:latin typeface="メイリオ"/>
                <a:ea typeface="メイリオ"/>
                <a:cs typeface="メイリオ"/>
              </a:rPr>
              <a:t>（評価）</a:t>
            </a:r>
            <a:endParaRPr kumimoji="1" lang="en-US" altLang="ja-JP" sz="1600"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p:txBody>
      </p:sp>
      <p:sp>
        <p:nvSpPr>
          <p:cNvPr id="9" name="正方形/長方形 8"/>
          <p:cNvSpPr/>
          <p:nvPr/>
        </p:nvSpPr>
        <p:spPr>
          <a:xfrm>
            <a:off x="6958573" y="2005325"/>
            <a:ext cx="1835002" cy="2974554"/>
          </a:xfrm>
          <a:prstGeom prst="rect">
            <a:avLst/>
          </a:prstGeom>
          <a:solidFill>
            <a:srgbClr val="C00000"/>
          </a:solidFill>
          <a:ln w="38100">
            <a:solidFill>
              <a:schemeClr val="tx1"/>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bg1"/>
                </a:solidFill>
                <a:latin typeface="メイリオ"/>
                <a:ea typeface="メイリオ"/>
                <a:cs typeface="メイリオ"/>
              </a:rPr>
              <a:t>プランニング</a:t>
            </a:r>
            <a:endParaRPr kumimoji="1" lang="en-US" altLang="ja-JP" b="1" dirty="0">
              <a:solidFill>
                <a:schemeClr val="bg1"/>
              </a:solidFill>
              <a:latin typeface="メイリオ"/>
              <a:ea typeface="メイリオ"/>
              <a:cs typeface="メイリオ"/>
            </a:endParaRPr>
          </a:p>
          <a:p>
            <a:pPr algn="ctr"/>
            <a:r>
              <a:rPr kumimoji="1" lang="ja-JP" altLang="en-US" sz="1600" b="1" dirty="0">
                <a:solidFill>
                  <a:schemeClr val="bg1"/>
                </a:solidFill>
                <a:latin typeface="メイリオ"/>
                <a:ea typeface="メイリオ"/>
                <a:cs typeface="メイリオ"/>
              </a:rPr>
              <a:t>（支援計画策定）</a:t>
            </a:r>
            <a:endParaRPr kumimoji="1" lang="en-US" altLang="ja-JP" sz="1600"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p:txBody>
      </p:sp>
      <p:sp>
        <p:nvSpPr>
          <p:cNvPr id="10" name="正方形/長方形 9"/>
          <p:cNvSpPr/>
          <p:nvPr/>
        </p:nvSpPr>
        <p:spPr>
          <a:xfrm>
            <a:off x="3122327" y="3127498"/>
            <a:ext cx="1713876" cy="1530571"/>
          </a:xfrm>
          <a:prstGeom prst="rect">
            <a:avLst/>
          </a:prstGeom>
          <a:solidFill>
            <a:schemeClr val="bg1"/>
          </a:solidFill>
          <a:ln w="25400">
            <a:solidFill>
              <a:schemeClr val="accent6"/>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solidFill>
                  <a:srgbClr val="000000"/>
                </a:solidFill>
                <a:latin typeface="メイリオ"/>
                <a:ea typeface="メイリオ"/>
                <a:cs typeface="メイリオ"/>
              </a:rPr>
              <a:t>理解・解釈・仮説</a:t>
            </a:r>
            <a:endParaRPr kumimoji="1" lang="en-US" altLang="ja-JP" b="1">
              <a:solidFill>
                <a:srgbClr val="000000"/>
              </a:solidFill>
              <a:latin typeface="メイリオ"/>
              <a:ea typeface="メイリオ"/>
              <a:cs typeface="メイリオ"/>
            </a:endParaRPr>
          </a:p>
          <a:p>
            <a:pPr algn="ctr"/>
            <a:endParaRPr kumimoji="1" lang="en-US" altLang="ja-JP" b="1">
              <a:solidFill>
                <a:srgbClr val="000000"/>
              </a:solidFill>
              <a:latin typeface="メイリオ"/>
              <a:ea typeface="メイリオ"/>
              <a:cs typeface="メイリオ"/>
            </a:endParaRPr>
          </a:p>
          <a:p>
            <a:pPr algn="ctr"/>
            <a:r>
              <a:rPr kumimoji="1" lang="ja-JP" altLang="en-US" b="1">
                <a:solidFill>
                  <a:srgbClr val="000000"/>
                </a:solidFill>
                <a:latin typeface="メイリオ"/>
                <a:ea typeface="メイリオ"/>
                <a:cs typeface="メイリオ"/>
              </a:rPr>
              <a:t>わかったこと</a:t>
            </a:r>
            <a:endParaRPr kumimoji="1" lang="en-US" altLang="ja-JP" b="1">
              <a:solidFill>
                <a:srgbClr val="000000"/>
              </a:solidFill>
              <a:latin typeface="メイリオ"/>
              <a:ea typeface="メイリオ"/>
              <a:cs typeface="メイリオ"/>
            </a:endParaRPr>
          </a:p>
          <a:p>
            <a:pPr algn="ctr"/>
            <a:r>
              <a:rPr kumimoji="1" lang="ja-JP" altLang="en-US" b="1">
                <a:solidFill>
                  <a:srgbClr val="000000"/>
                </a:solidFill>
                <a:latin typeface="メイリオ"/>
                <a:ea typeface="メイリオ"/>
                <a:cs typeface="メイリオ"/>
              </a:rPr>
              <a:t>推測したこと</a:t>
            </a:r>
            <a:endParaRPr kumimoji="1" lang="en-US" altLang="ja-JP" b="1">
              <a:solidFill>
                <a:srgbClr val="000000"/>
              </a:solidFill>
              <a:latin typeface="メイリオ"/>
              <a:ea typeface="メイリオ"/>
              <a:cs typeface="メイリオ"/>
            </a:endParaRPr>
          </a:p>
        </p:txBody>
      </p:sp>
      <p:sp>
        <p:nvSpPr>
          <p:cNvPr id="11" name="テキスト ボックス 10"/>
          <p:cNvSpPr txBox="1"/>
          <p:nvPr/>
        </p:nvSpPr>
        <p:spPr>
          <a:xfrm>
            <a:off x="289728" y="5897786"/>
            <a:ext cx="8266771" cy="523220"/>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cs typeface="メイリオ"/>
              </a:rPr>
              <a:t>近藤直司</a:t>
            </a:r>
            <a:endParaRPr kumimoji="1" lang="en-US" altLang="ja-JP" sz="1400" dirty="0">
              <a:latin typeface="ＭＳ Ｐゴシック" panose="020B0600070205080204" pitchFamily="50" charset="-128"/>
              <a:ea typeface="ＭＳ Ｐゴシック" panose="020B0600070205080204" pitchFamily="50" charset="-128"/>
              <a:cs typeface="メイリオ"/>
            </a:endParaRPr>
          </a:p>
          <a:p>
            <a:r>
              <a:rPr kumimoji="1" lang="en-US" altLang="ja-JP" sz="1400" dirty="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医療・保健・福祉・心理専門職のためのアセスメント技術を</a:t>
            </a:r>
            <a:r>
              <a:rPr kumimoji="1" lang="ja-JP" altLang="en-US" sz="1400">
                <a:latin typeface="ＭＳ Ｐゴシック" panose="020B0600070205080204" pitchFamily="50" charset="-128"/>
                <a:ea typeface="ＭＳ Ｐゴシック" panose="020B0600070205080204" pitchFamily="50" charset="-128"/>
                <a:cs typeface="メイリオ"/>
              </a:rPr>
              <a:t>高めるハンドブック</a:t>
            </a:r>
            <a:r>
              <a:rPr kumimoji="1" lang="en-US" altLang="ja-JP" sz="1400">
                <a:latin typeface="ＭＳ Ｐゴシック" panose="020B0600070205080204" pitchFamily="50" charset="-128"/>
                <a:ea typeface="ＭＳ Ｐゴシック" panose="020B0600070205080204" pitchFamily="50" charset="-128"/>
                <a:cs typeface="メイリオ"/>
              </a:rPr>
              <a:t>【</a:t>
            </a:r>
            <a:r>
              <a:rPr lang="ja-JP" altLang="en-US" sz="1400">
                <a:latin typeface="ＭＳ Ｐゴシック" panose="020B0600070205080204" pitchFamily="50" charset="-128"/>
                <a:ea typeface="ＭＳ Ｐゴシック" panose="020B0600070205080204" pitchFamily="50" charset="-128"/>
                <a:cs typeface="メイリオ"/>
              </a:rPr>
              <a:t>第２版</a:t>
            </a:r>
            <a:r>
              <a:rPr kumimoji="1" lang="en-US" altLang="ja-JP" sz="140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（明石書店）を改変</a:t>
            </a:r>
          </a:p>
        </p:txBody>
      </p:sp>
      <p:sp>
        <p:nvSpPr>
          <p:cNvPr id="12" name="正方形/長方形 11"/>
          <p:cNvSpPr/>
          <p:nvPr/>
        </p:nvSpPr>
        <p:spPr>
          <a:xfrm>
            <a:off x="5019235" y="3127498"/>
            <a:ext cx="1591401" cy="1530571"/>
          </a:xfrm>
          <a:prstGeom prst="rect">
            <a:avLst/>
          </a:prstGeom>
          <a:solidFill>
            <a:schemeClr val="bg1"/>
          </a:solidFill>
          <a:ln w="25400">
            <a:solidFill>
              <a:schemeClr val="accent6"/>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solidFill>
                  <a:srgbClr val="000000"/>
                </a:solidFill>
                <a:latin typeface="メイリオ"/>
                <a:ea typeface="メイリオ"/>
                <a:cs typeface="メイリオ"/>
              </a:rPr>
              <a:t>支援課題</a:t>
            </a:r>
            <a:endParaRPr kumimoji="1" lang="en-US" altLang="ja-JP" b="1">
              <a:solidFill>
                <a:srgbClr val="000000"/>
              </a:solidFill>
              <a:latin typeface="メイリオ"/>
              <a:ea typeface="メイリオ"/>
              <a:cs typeface="メイリオ"/>
            </a:endParaRPr>
          </a:p>
          <a:p>
            <a:pPr algn="ctr"/>
            <a:endParaRPr kumimoji="1" lang="en-US" altLang="ja-JP" b="1">
              <a:solidFill>
                <a:srgbClr val="000000"/>
              </a:solidFill>
              <a:latin typeface="メイリオ"/>
              <a:ea typeface="メイリオ"/>
              <a:cs typeface="メイリオ"/>
            </a:endParaRPr>
          </a:p>
          <a:p>
            <a:pPr algn="ctr"/>
            <a:r>
              <a:rPr kumimoji="1" lang="ja-JP" altLang="en-US" b="1">
                <a:solidFill>
                  <a:srgbClr val="000000"/>
                </a:solidFill>
                <a:latin typeface="メイリオ"/>
                <a:ea typeface="メイリオ"/>
                <a:cs typeface="メイリオ"/>
              </a:rPr>
              <a:t>支援の</a:t>
            </a:r>
            <a:endParaRPr kumimoji="1" lang="en-US" altLang="ja-JP" b="1">
              <a:solidFill>
                <a:srgbClr val="000000"/>
              </a:solidFill>
              <a:latin typeface="メイリオ"/>
              <a:ea typeface="メイリオ"/>
              <a:cs typeface="メイリオ"/>
            </a:endParaRPr>
          </a:p>
          <a:p>
            <a:pPr algn="ctr"/>
            <a:r>
              <a:rPr kumimoji="1" lang="ja-JP" altLang="en-US" b="1">
                <a:solidFill>
                  <a:srgbClr val="000000"/>
                </a:solidFill>
                <a:latin typeface="メイリオ"/>
                <a:ea typeface="メイリオ"/>
                <a:cs typeface="メイリオ"/>
              </a:rPr>
              <a:t>必要なこと</a:t>
            </a:r>
            <a:endParaRPr kumimoji="1" lang="en-US" altLang="ja-JP" b="1">
              <a:solidFill>
                <a:srgbClr val="000000"/>
              </a:solidFill>
              <a:latin typeface="メイリオ"/>
              <a:ea typeface="メイリオ"/>
              <a:cs typeface="メイリオ"/>
            </a:endParaRPr>
          </a:p>
        </p:txBody>
      </p:sp>
      <p:sp>
        <p:nvSpPr>
          <p:cNvPr id="13" name="正方形/長方形 12"/>
          <p:cNvSpPr/>
          <p:nvPr/>
        </p:nvSpPr>
        <p:spPr>
          <a:xfrm>
            <a:off x="7167320" y="3158133"/>
            <a:ext cx="1505171" cy="1499936"/>
          </a:xfrm>
          <a:prstGeom prst="rect">
            <a:avLst/>
          </a:prstGeom>
          <a:solidFill>
            <a:schemeClr val="bg1"/>
          </a:solidFill>
          <a:ln w="25400">
            <a:solidFill>
              <a:schemeClr val="accent6"/>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rgbClr val="000000"/>
                </a:solidFill>
                <a:latin typeface="メイリオ"/>
                <a:ea typeface="メイリオ"/>
                <a:cs typeface="メイリオ"/>
              </a:rPr>
              <a:t>対応・方針</a:t>
            </a:r>
            <a:endParaRPr kumimoji="1" lang="en-US" altLang="ja-JP" b="1" dirty="0">
              <a:solidFill>
                <a:srgbClr val="000000"/>
              </a:solidFill>
              <a:latin typeface="メイリオ"/>
              <a:ea typeface="メイリオ"/>
              <a:cs typeface="メイリオ"/>
            </a:endParaRPr>
          </a:p>
          <a:p>
            <a:pPr algn="ctr"/>
            <a:endParaRPr kumimoji="1" lang="en-US" altLang="ja-JP" b="1" dirty="0">
              <a:solidFill>
                <a:srgbClr val="000000"/>
              </a:solidFill>
              <a:latin typeface="メイリオ"/>
              <a:ea typeface="メイリオ"/>
              <a:cs typeface="メイリオ"/>
            </a:endParaRPr>
          </a:p>
          <a:p>
            <a:pPr algn="ctr"/>
            <a:r>
              <a:rPr kumimoji="1" lang="ja-JP" altLang="en-US" b="1" dirty="0">
                <a:solidFill>
                  <a:srgbClr val="000000"/>
                </a:solidFill>
                <a:latin typeface="メイリオ"/>
                <a:ea typeface="メイリオ"/>
                <a:cs typeface="メイリオ"/>
              </a:rPr>
              <a:t>やろうと思うこと</a:t>
            </a:r>
            <a:endParaRPr kumimoji="1" lang="en-US" altLang="ja-JP" b="1" dirty="0">
              <a:solidFill>
                <a:srgbClr val="000000"/>
              </a:solidFill>
              <a:latin typeface="メイリオ"/>
              <a:ea typeface="メイリオ"/>
              <a:cs typeface="メイリオ"/>
            </a:endParaRPr>
          </a:p>
        </p:txBody>
      </p:sp>
      <p:sp>
        <p:nvSpPr>
          <p:cNvPr id="14" name="正方形/長方形 13"/>
          <p:cNvSpPr/>
          <p:nvPr/>
        </p:nvSpPr>
        <p:spPr>
          <a:xfrm>
            <a:off x="591479" y="3127498"/>
            <a:ext cx="1965797" cy="1530571"/>
          </a:xfrm>
          <a:prstGeom prst="rect">
            <a:avLst/>
          </a:prstGeom>
          <a:solidFill>
            <a:schemeClr val="bg1"/>
          </a:solidFill>
          <a:ln w="25400">
            <a:solidFill>
              <a:schemeClr val="accent6"/>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rgbClr val="000000"/>
                </a:solidFill>
                <a:latin typeface="メイリオ"/>
                <a:ea typeface="メイリオ"/>
                <a:cs typeface="メイリオ"/>
              </a:rPr>
              <a:t>情報</a:t>
            </a:r>
            <a:endParaRPr kumimoji="1" lang="en-US" altLang="ja-JP" b="1" dirty="0">
              <a:solidFill>
                <a:srgbClr val="000000"/>
              </a:solidFill>
              <a:latin typeface="メイリオ"/>
              <a:ea typeface="メイリオ"/>
              <a:cs typeface="メイリオ"/>
            </a:endParaRPr>
          </a:p>
          <a:p>
            <a:pPr algn="ctr"/>
            <a:endParaRPr kumimoji="1" lang="en-US" altLang="ja-JP" b="1" dirty="0">
              <a:solidFill>
                <a:srgbClr val="000000"/>
              </a:solidFill>
              <a:latin typeface="メイリオ"/>
              <a:ea typeface="メイリオ"/>
              <a:cs typeface="メイリオ"/>
            </a:endParaRPr>
          </a:p>
          <a:p>
            <a:pPr algn="ctr"/>
            <a:r>
              <a:rPr kumimoji="1" lang="ja-JP" altLang="en-US" b="1" dirty="0">
                <a:solidFill>
                  <a:srgbClr val="000000"/>
                </a:solidFill>
                <a:latin typeface="メイリオ"/>
                <a:ea typeface="メイリオ"/>
                <a:cs typeface="メイリオ"/>
              </a:rPr>
              <a:t>見たこと</a:t>
            </a:r>
            <a:endParaRPr kumimoji="1" lang="en-US" altLang="ja-JP" b="1" dirty="0">
              <a:solidFill>
                <a:srgbClr val="000000"/>
              </a:solidFill>
              <a:latin typeface="メイリオ"/>
              <a:ea typeface="メイリオ"/>
              <a:cs typeface="メイリオ"/>
            </a:endParaRPr>
          </a:p>
          <a:p>
            <a:pPr algn="ctr"/>
            <a:r>
              <a:rPr kumimoji="1" lang="ja-JP" altLang="en-US" b="1" dirty="0">
                <a:solidFill>
                  <a:srgbClr val="000000"/>
                </a:solidFill>
                <a:latin typeface="メイリオ"/>
                <a:ea typeface="メイリオ"/>
                <a:cs typeface="メイリオ"/>
              </a:rPr>
              <a:t>聴いたこと</a:t>
            </a:r>
            <a:endParaRPr kumimoji="1" lang="en-US" altLang="ja-JP" b="1" dirty="0">
              <a:solidFill>
                <a:srgbClr val="000000"/>
              </a:solidFill>
              <a:latin typeface="メイリオ"/>
              <a:ea typeface="メイリオ"/>
              <a:cs typeface="メイリオ"/>
            </a:endParaRPr>
          </a:p>
          <a:p>
            <a:pPr algn="ctr"/>
            <a:r>
              <a:rPr kumimoji="1" lang="ja-JP" altLang="en-US" b="1" dirty="0">
                <a:solidFill>
                  <a:srgbClr val="000000"/>
                </a:solidFill>
                <a:latin typeface="メイリオ"/>
                <a:ea typeface="メイリオ"/>
                <a:cs typeface="メイリオ"/>
              </a:rPr>
              <a:t>データなど</a:t>
            </a:r>
            <a:endParaRPr kumimoji="1" lang="en-US" altLang="ja-JP" b="1" dirty="0">
              <a:solidFill>
                <a:srgbClr val="000000"/>
              </a:solidFill>
              <a:latin typeface="メイリオ"/>
              <a:ea typeface="メイリオ"/>
              <a:cs typeface="メイリオ"/>
            </a:endParaRPr>
          </a:p>
        </p:txBody>
      </p:sp>
      <p:cxnSp>
        <p:nvCxnSpPr>
          <p:cNvPr id="16" name="曲線コネクタ 15"/>
          <p:cNvCxnSpPr>
            <a:stCxn id="10" idx="0"/>
            <a:endCxn id="14" idx="0"/>
          </p:cNvCxnSpPr>
          <p:nvPr/>
        </p:nvCxnSpPr>
        <p:spPr>
          <a:xfrm rot="16200000" flipV="1">
            <a:off x="2776822" y="1925054"/>
            <a:ext cx="12700" cy="2404887"/>
          </a:xfrm>
          <a:prstGeom prst="curvedConnector3">
            <a:avLst>
              <a:gd name="adj1" fmla="val 1800000"/>
            </a:avLst>
          </a:prstGeom>
          <a:ln w="79375">
            <a:solidFill>
              <a:srgbClr val="7030A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2" name="曲線コネクタ 21"/>
          <p:cNvCxnSpPr>
            <a:stCxn id="14" idx="2"/>
            <a:endCxn id="10" idx="2"/>
          </p:cNvCxnSpPr>
          <p:nvPr/>
        </p:nvCxnSpPr>
        <p:spPr>
          <a:xfrm rot="16200000" flipH="1">
            <a:off x="2776821" y="3455625"/>
            <a:ext cx="12700" cy="2404887"/>
          </a:xfrm>
          <a:prstGeom prst="curvedConnector3">
            <a:avLst>
              <a:gd name="adj1" fmla="val 1800000"/>
            </a:avLst>
          </a:prstGeom>
          <a:ln w="79375">
            <a:solidFill>
              <a:srgbClr val="7030A0"/>
            </a:solidFill>
            <a:tailEnd type="stealth" w="lg" len="lg"/>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4185266" y="4559295"/>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1</a:t>
            </a:r>
            <a:endParaRPr kumimoji="1" lang="ja-JP" altLang="en-US" sz="3600" b="1" dirty="0">
              <a:solidFill>
                <a:schemeClr val="tx1"/>
              </a:solidFill>
            </a:endParaRPr>
          </a:p>
        </p:txBody>
      </p:sp>
      <p:sp>
        <p:nvSpPr>
          <p:cNvPr id="18" name="円/楕円 17"/>
          <p:cNvSpPr/>
          <p:nvPr/>
        </p:nvSpPr>
        <p:spPr>
          <a:xfrm>
            <a:off x="519575" y="4559295"/>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2</a:t>
            </a:r>
            <a:endParaRPr kumimoji="1" lang="ja-JP" altLang="en-US" sz="3600" b="1" dirty="0">
              <a:solidFill>
                <a:schemeClr val="tx1"/>
              </a:solidFill>
            </a:endParaRPr>
          </a:p>
        </p:txBody>
      </p:sp>
      <p:sp>
        <p:nvSpPr>
          <p:cNvPr id="19" name="円/楕円 18"/>
          <p:cNvSpPr/>
          <p:nvPr/>
        </p:nvSpPr>
        <p:spPr>
          <a:xfrm>
            <a:off x="5985100" y="4559295"/>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3</a:t>
            </a:r>
            <a:endParaRPr kumimoji="1" lang="ja-JP" altLang="en-US" sz="3600" b="1" dirty="0">
              <a:solidFill>
                <a:schemeClr val="tx1"/>
              </a:solidFill>
            </a:endParaRPr>
          </a:p>
        </p:txBody>
      </p:sp>
      <p:sp>
        <p:nvSpPr>
          <p:cNvPr id="20" name="円/楕円 19"/>
          <p:cNvSpPr/>
          <p:nvPr/>
        </p:nvSpPr>
        <p:spPr>
          <a:xfrm>
            <a:off x="8013087" y="4559295"/>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4</a:t>
            </a:r>
            <a:endParaRPr kumimoji="1" lang="ja-JP" altLang="en-US" sz="3600" b="1" dirty="0">
              <a:solidFill>
                <a:schemeClr val="tx1"/>
              </a:solidFill>
            </a:endParaRPr>
          </a:p>
        </p:txBody>
      </p:sp>
      <p:sp>
        <p:nvSpPr>
          <p:cNvPr id="21" name="フッター プレースホルダー 6">
            <a:extLst>
              <a:ext uri="{FF2B5EF4-FFF2-40B4-BE49-F238E27FC236}">
                <a16:creationId xmlns:a16="http://schemas.microsoft.com/office/drawing/2014/main" id="{19FA00BC-4FBA-475D-A578-01ECD3100733}"/>
              </a:ext>
            </a:extLst>
          </p:cNvPr>
          <p:cNvSpPr>
            <a:spLocks noGrp="1"/>
          </p:cNvSpPr>
          <p:nvPr>
            <p:ph type="ftr" sz="quarter" idx="11"/>
          </p:nvPr>
        </p:nvSpPr>
        <p:spPr>
          <a:xfrm>
            <a:off x="150404" y="6507034"/>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7971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 name="正方形/長方形 1"/>
          <p:cNvSpPr>
            <a:spLocks noChangeArrowheads="1"/>
          </p:cNvSpPr>
          <p:nvPr/>
        </p:nvSpPr>
        <p:spPr bwMode="auto">
          <a:xfrm>
            <a:off x="531051" y="472314"/>
            <a:ext cx="9174162"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kumimoji="1" lang="ja-JP" altLang="en-US" sz="3200" b="1">
                <a:solidFill>
                  <a:srgbClr val="C00000"/>
                </a:solidFill>
                <a:latin typeface="ＤＨＰ特太ゴシック体" panose="020B0500000000000000" pitchFamily="50" charset="-128"/>
                <a:ea typeface="ＤＨＰ特太ゴシック体" panose="020B0500000000000000" pitchFamily="50" charset="-128"/>
              </a:rPr>
              <a:t>生物心理社会モデル</a:t>
            </a:r>
            <a:r>
              <a:rPr kumimoji="1" lang="ja-JP" altLang="en-US" sz="3200" b="1">
                <a:solidFill>
                  <a:srgbClr val="000000"/>
                </a:solidFill>
                <a:latin typeface="ＤＨＰ特太ゴシック体" panose="020B0500000000000000" pitchFamily="50" charset="-128"/>
                <a:ea typeface="ＤＨＰ特太ゴシック体" panose="020B0500000000000000" pitchFamily="50" charset="-128"/>
              </a:rPr>
              <a:t> </a:t>
            </a:r>
            <a:r>
              <a:rPr kumimoji="1" lang="ja-JP" altLang="en-US" sz="2400" b="1">
                <a:solidFill>
                  <a:srgbClr val="000000"/>
                </a:solidFill>
                <a:latin typeface="ＭＳ Ｐゴシック" panose="020B0600070205080204" pitchFamily="50" charset="-128"/>
                <a:ea typeface="ＭＳ Ｐゴシック" panose="020B0600070205080204" pitchFamily="50" charset="-128"/>
              </a:rPr>
              <a:t>（</a:t>
            </a:r>
            <a:r>
              <a:rPr kumimoji="1" lang="en-US" altLang="ja-JP" sz="2400" b="1">
                <a:solidFill>
                  <a:srgbClr val="000000"/>
                </a:solidFill>
                <a:latin typeface="ＭＳ Ｐゴシック" panose="020B0600070205080204" pitchFamily="50" charset="-128"/>
                <a:ea typeface="ＭＳ Ｐゴシック" panose="020B0600070205080204" pitchFamily="50" charset="-128"/>
              </a:rPr>
              <a:t>Bio-Psycho-Social Model</a:t>
            </a:r>
            <a:r>
              <a:rPr kumimoji="1" lang="ja-JP" altLang="en-US" sz="2400" b="1">
                <a:solidFill>
                  <a:srgbClr val="000000"/>
                </a:solidFill>
                <a:latin typeface="ＭＳ Ｐゴシック" panose="020B0600070205080204" pitchFamily="50" charset="-128"/>
                <a:ea typeface="ＭＳ Ｐゴシック" panose="020B0600070205080204" pitchFamily="50" charset="-128"/>
              </a:rPr>
              <a:t>）</a:t>
            </a:r>
          </a:p>
        </p:txBody>
      </p:sp>
      <p:sp>
        <p:nvSpPr>
          <p:cNvPr id="12392" name="円/楕円 1"/>
          <p:cNvSpPr>
            <a:spLocks noChangeArrowheads="1"/>
          </p:cNvSpPr>
          <p:nvPr/>
        </p:nvSpPr>
        <p:spPr bwMode="auto">
          <a:xfrm>
            <a:off x="3273425" y="1591755"/>
            <a:ext cx="2554288" cy="1189037"/>
          </a:xfrm>
          <a:prstGeom prst="ellipse">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SzPct val="100000"/>
            </a:pPr>
            <a:endParaRPr kumimoji="1" lang="ja-JP" altLang="en-US">
              <a:solidFill>
                <a:srgbClr val="FFFFFF"/>
              </a:solidFill>
              <a:sym typeface="Wingdings" panose="05000000000000000000" pitchFamily="2" charset="2"/>
            </a:endParaRPr>
          </a:p>
        </p:txBody>
      </p:sp>
      <p:sp>
        <p:nvSpPr>
          <p:cNvPr id="12393" name="円/楕円 3"/>
          <p:cNvSpPr>
            <a:spLocks noChangeArrowheads="1"/>
          </p:cNvSpPr>
          <p:nvPr/>
        </p:nvSpPr>
        <p:spPr bwMode="auto">
          <a:xfrm>
            <a:off x="2081213" y="2282317"/>
            <a:ext cx="2630487" cy="1189038"/>
          </a:xfrm>
          <a:prstGeom prst="ellipse">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SzPct val="100000"/>
            </a:pPr>
            <a:endParaRPr kumimoji="1" lang="ja-JP" altLang="en-US">
              <a:solidFill>
                <a:srgbClr val="FFFFFF"/>
              </a:solidFill>
              <a:sym typeface="Wingdings" panose="05000000000000000000" pitchFamily="2" charset="2"/>
            </a:endParaRPr>
          </a:p>
        </p:txBody>
      </p:sp>
      <p:sp>
        <p:nvSpPr>
          <p:cNvPr id="12394" name="円/楕円 4"/>
          <p:cNvSpPr>
            <a:spLocks noChangeArrowheads="1"/>
          </p:cNvSpPr>
          <p:nvPr/>
        </p:nvSpPr>
        <p:spPr bwMode="auto">
          <a:xfrm>
            <a:off x="4329113" y="2242630"/>
            <a:ext cx="2614612" cy="1222375"/>
          </a:xfrm>
          <a:prstGeom prst="ellipse">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SzPct val="100000"/>
            </a:pPr>
            <a:endParaRPr kumimoji="1" lang="ja-JP" altLang="en-US">
              <a:solidFill>
                <a:srgbClr val="FFFFFF"/>
              </a:solidFill>
              <a:sym typeface="Wingdings" panose="05000000000000000000" pitchFamily="2" charset="2"/>
            </a:endParaRPr>
          </a:p>
        </p:txBody>
      </p:sp>
      <p:sp>
        <p:nvSpPr>
          <p:cNvPr id="12395" name="テキスト ボックス 2"/>
          <p:cNvSpPr>
            <a:spLocks noChangeArrowheads="1"/>
          </p:cNvSpPr>
          <p:nvPr/>
        </p:nvSpPr>
        <p:spPr bwMode="auto">
          <a:xfrm>
            <a:off x="4168775" y="1723454"/>
            <a:ext cx="8032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400" b="1">
                <a:solidFill>
                  <a:srgbClr val="000000"/>
                </a:solidFill>
              </a:rPr>
              <a:t>生物</a:t>
            </a:r>
          </a:p>
        </p:txBody>
      </p:sp>
      <p:sp>
        <p:nvSpPr>
          <p:cNvPr id="12396" name="テキスト ボックス 5"/>
          <p:cNvSpPr>
            <a:spLocks noChangeArrowheads="1"/>
          </p:cNvSpPr>
          <p:nvPr/>
        </p:nvSpPr>
        <p:spPr bwMode="auto">
          <a:xfrm>
            <a:off x="2967038" y="2698179"/>
            <a:ext cx="8032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400" b="1">
                <a:solidFill>
                  <a:srgbClr val="000000"/>
                </a:solidFill>
              </a:rPr>
              <a:t>心理</a:t>
            </a:r>
          </a:p>
        </p:txBody>
      </p:sp>
      <p:sp>
        <p:nvSpPr>
          <p:cNvPr id="12397" name="テキスト ボックス 6"/>
          <p:cNvSpPr>
            <a:spLocks noChangeArrowheads="1"/>
          </p:cNvSpPr>
          <p:nvPr/>
        </p:nvSpPr>
        <p:spPr bwMode="auto">
          <a:xfrm>
            <a:off x="5322888" y="2645791"/>
            <a:ext cx="8032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400" b="1">
                <a:solidFill>
                  <a:srgbClr val="000000"/>
                </a:solidFill>
              </a:rPr>
              <a:t>社会</a:t>
            </a:r>
          </a:p>
        </p:txBody>
      </p:sp>
      <p:sp>
        <p:nvSpPr>
          <p:cNvPr id="12398" name="テキスト ボックス 9"/>
          <p:cNvSpPr>
            <a:spLocks noChangeArrowheads="1"/>
          </p:cNvSpPr>
          <p:nvPr/>
        </p:nvSpPr>
        <p:spPr bwMode="auto">
          <a:xfrm>
            <a:off x="611188" y="3548190"/>
            <a:ext cx="8386508" cy="1088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000">
                <a:solidFill>
                  <a:srgbClr val="000000"/>
                </a:solidFill>
                <a:latin typeface="ＭＳ Ｐゴシック" panose="020B0600070205080204" pitchFamily="50" charset="-128"/>
                <a:ea typeface="ＭＳ Ｐゴシック" panose="020B0600070205080204" pitchFamily="50" charset="-128"/>
              </a:rPr>
              <a:t>〇生物： 生来的気質、発達、障害、疾患など</a:t>
            </a:r>
            <a:endParaRPr kumimoji="1" lang="en-US" altLang="ja-JP" sz="2000">
              <a:latin typeface="ＭＳ Ｐゴシック" panose="020B0600070205080204" pitchFamily="50" charset="-128"/>
              <a:ea typeface="ＭＳ Ｐゴシック" panose="020B0600070205080204" pitchFamily="50" charset="-128"/>
            </a:endParaRPr>
          </a:p>
          <a:p>
            <a:pPr eaLnBrk="0" hangingPunct="0">
              <a:buSzPct val="100000"/>
            </a:pPr>
            <a:r>
              <a:rPr kumimoji="1" lang="ja-JP" altLang="en-US" sz="2000">
                <a:solidFill>
                  <a:srgbClr val="000000"/>
                </a:solidFill>
                <a:latin typeface="ＭＳ Ｐゴシック" panose="020B0600070205080204" pitchFamily="50" charset="-128"/>
                <a:ea typeface="ＭＳ Ｐゴシック" panose="020B0600070205080204" pitchFamily="50" charset="-128"/>
              </a:rPr>
              <a:t>〇心理： 不安、葛藤、希望、自己感、認知、内省性、感情統制、防衛機制など</a:t>
            </a:r>
            <a:endParaRPr kumimoji="1" lang="en-US" altLang="ja-JP" sz="2000">
              <a:latin typeface="ＭＳ Ｐゴシック" panose="020B0600070205080204" pitchFamily="50" charset="-128"/>
              <a:ea typeface="ＭＳ Ｐゴシック" panose="020B0600070205080204" pitchFamily="50" charset="-128"/>
            </a:endParaRPr>
          </a:p>
          <a:p>
            <a:pPr eaLnBrk="0" hangingPunct="0">
              <a:buSzPct val="100000"/>
            </a:pPr>
            <a:r>
              <a:rPr kumimoji="1" lang="ja-JP" altLang="en-US" sz="2000">
                <a:solidFill>
                  <a:srgbClr val="000000"/>
                </a:solidFill>
                <a:latin typeface="ＭＳ Ｐゴシック" panose="020B0600070205080204" pitchFamily="50" charset="-128"/>
                <a:ea typeface="ＭＳ Ｐゴシック" panose="020B0600070205080204" pitchFamily="50" charset="-128"/>
              </a:rPr>
              <a:t>〇社会： 対人関係の特徴や適応、社会関係など</a:t>
            </a:r>
          </a:p>
        </p:txBody>
      </p:sp>
      <p:sp>
        <p:nvSpPr>
          <p:cNvPr id="12399" name="正方形/長方形 2"/>
          <p:cNvSpPr>
            <a:spLocks noChangeArrowheads="1"/>
          </p:cNvSpPr>
          <p:nvPr/>
        </p:nvSpPr>
        <p:spPr bwMode="auto">
          <a:xfrm>
            <a:off x="260059" y="5150485"/>
            <a:ext cx="8637879" cy="1011238"/>
          </a:xfrm>
          <a:prstGeom prst="rect">
            <a:avLst/>
          </a:prstGeom>
          <a:solidFill>
            <a:srgbClr val="FFFFCC"/>
          </a:solidFill>
          <a:ln w="25400" cap="flat" algn="ctr">
            <a:solidFill>
              <a:srgbClr val="000000"/>
            </a:solidFill>
            <a:prstDash val="solid"/>
            <a:miter lim="800000"/>
            <a:headEnd type="none" w="med" len="med"/>
            <a:tailEnd type="none" w="med" len="med"/>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en-US" altLang="ja-JP" sz="2000"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2000"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健康とは、肉体的、精神的及び社会的に完全に良好な状態であり、単に疾病又は病弱の存在しないことではない</a:t>
            </a:r>
            <a:r>
              <a:rPr kumimoji="1" lang="en-US" altLang="ja-JP" sz="2000"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a:t>
            </a:r>
          </a:p>
        </p:txBody>
      </p:sp>
      <p:sp>
        <p:nvSpPr>
          <p:cNvPr id="12400" name="テキスト ボックス 5"/>
          <p:cNvSpPr>
            <a:spLocks noChangeArrowheads="1"/>
          </p:cNvSpPr>
          <p:nvPr/>
        </p:nvSpPr>
        <p:spPr bwMode="auto">
          <a:xfrm>
            <a:off x="531305" y="4705922"/>
            <a:ext cx="363747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000">
                <a:solidFill>
                  <a:srgbClr val="000000"/>
                </a:solidFill>
                <a:latin typeface="ＤＨＰ特太ゴシック体" panose="020B0500000000000000" pitchFamily="50" charset="-128"/>
                <a:ea typeface="ＤＨＰ特太ゴシック体" panose="020B0500000000000000" pitchFamily="50" charset="-128"/>
              </a:rPr>
              <a:t>ＷＨＯの「健康」の定義</a:t>
            </a:r>
          </a:p>
        </p:txBody>
      </p:sp>
      <p:sp>
        <p:nvSpPr>
          <p:cNvPr id="13" name="テキスト ボックス 9"/>
          <p:cNvSpPr>
            <a:spLocks noChangeArrowheads="1"/>
          </p:cNvSpPr>
          <p:nvPr/>
        </p:nvSpPr>
        <p:spPr bwMode="auto">
          <a:xfrm>
            <a:off x="555022" y="1004603"/>
            <a:ext cx="5114258" cy="420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000">
                <a:solidFill>
                  <a:srgbClr val="000000"/>
                </a:solidFill>
                <a:latin typeface="ＭＳ Ｐゴシック" panose="020B0600070205080204" pitchFamily="50" charset="-128"/>
                <a:ea typeface="ＭＳ Ｐゴシック" panose="020B0600070205080204" pitchFamily="50" charset="-128"/>
              </a:rPr>
              <a:t>人を多角的・多面的に捉える視点のひとつ</a:t>
            </a:r>
          </a:p>
        </p:txBody>
      </p:sp>
      <p:sp>
        <p:nvSpPr>
          <p:cNvPr id="14" name="テキスト ボックス 13"/>
          <p:cNvSpPr txBox="1"/>
          <p:nvPr/>
        </p:nvSpPr>
        <p:spPr>
          <a:xfrm>
            <a:off x="545760" y="6214778"/>
            <a:ext cx="8266771" cy="523220"/>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cs typeface="メイリオ"/>
              </a:rPr>
              <a:t>近藤直司</a:t>
            </a:r>
            <a:endParaRPr kumimoji="1" lang="en-US" altLang="ja-JP" sz="1400" dirty="0">
              <a:latin typeface="ＭＳ Ｐゴシック" panose="020B0600070205080204" pitchFamily="50" charset="-128"/>
              <a:ea typeface="ＭＳ Ｐゴシック" panose="020B0600070205080204" pitchFamily="50" charset="-128"/>
              <a:cs typeface="メイリオ"/>
            </a:endParaRPr>
          </a:p>
          <a:p>
            <a:r>
              <a:rPr kumimoji="1" lang="en-US" altLang="ja-JP" sz="1400" dirty="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医療・保健・福祉・心理専門職のためのアセスメント技術を</a:t>
            </a:r>
            <a:r>
              <a:rPr kumimoji="1" lang="ja-JP" altLang="en-US" sz="1400">
                <a:latin typeface="ＭＳ Ｐゴシック" panose="020B0600070205080204" pitchFamily="50" charset="-128"/>
                <a:ea typeface="ＭＳ Ｐゴシック" panose="020B0600070205080204" pitchFamily="50" charset="-128"/>
                <a:cs typeface="メイリオ"/>
              </a:rPr>
              <a:t>高めるハンドブック</a:t>
            </a:r>
            <a:r>
              <a:rPr kumimoji="1" lang="en-US" altLang="ja-JP" sz="1400">
                <a:latin typeface="ＭＳ Ｐゴシック" panose="020B0600070205080204" pitchFamily="50" charset="-128"/>
                <a:ea typeface="ＭＳ Ｐゴシック" panose="020B0600070205080204" pitchFamily="50" charset="-128"/>
                <a:cs typeface="メイリオ"/>
              </a:rPr>
              <a:t>【</a:t>
            </a:r>
            <a:r>
              <a:rPr lang="ja-JP" altLang="en-US" sz="1400">
                <a:latin typeface="ＭＳ Ｐゴシック" panose="020B0600070205080204" pitchFamily="50" charset="-128"/>
                <a:ea typeface="ＭＳ Ｐゴシック" panose="020B0600070205080204" pitchFamily="50" charset="-128"/>
                <a:cs typeface="メイリオ"/>
              </a:rPr>
              <a:t>第２版</a:t>
            </a:r>
            <a:r>
              <a:rPr kumimoji="1" lang="en-US" altLang="ja-JP" sz="140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（明石書店）を改変</a:t>
            </a:r>
          </a:p>
        </p:txBody>
      </p:sp>
      <p:sp>
        <p:nvSpPr>
          <p:cNvPr id="15" name="フッター プレースホルダー 6">
            <a:extLst>
              <a:ext uri="{FF2B5EF4-FFF2-40B4-BE49-F238E27FC236}">
                <a16:creationId xmlns:a16="http://schemas.microsoft.com/office/drawing/2014/main" id="{3202EE7D-677C-4E2C-B401-6CF56A8956DB}"/>
              </a:ext>
            </a:extLst>
          </p:cNvPr>
          <p:cNvSpPr>
            <a:spLocks noGrp="1"/>
          </p:cNvSpPr>
          <p:nvPr>
            <p:ph type="ftr" sz="quarter" idx="11"/>
          </p:nvPr>
        </p:nvSpPr>
        <p:spPr>
          <a:xfrm>
            <a:off x="6126163" y="103569"/>
            <a:ext cx="2860646" cy="204134"/>
          </a:xfrm>
        </p:spPr>
        <p:txBody>
          <a:bodyPr/>
          <a:lstStyle/>
          <a:p>
            <a:r>
              <a:rPr kumimoji="1" lang="zh-TW" altLang="en-US" sz="800" dirty="0">
                <a:latin typeface="ＭＳ Ｐゴシック" panose="020B0600070205080204" pitchFamily="50" charset="-128"/>
                <a:ea typeface="ＭＳ Ｐゴシック" panose="020B0600070205080204" pitchFamily="50" charset="-128"/>
              </a:rPr>
              <a:t>令和元年度相談支援従事者指導者養成研修 配布資料</a:t>
            </a:r>
            <a:r>
              <a:rPr kumimoji="1" lang="ja-JP" altLang="en-US" sz="800" dirty="0">
                <a:latin typeface="ＭＳ Ｐゴシック" panose="020B0600070205080204" pitchFamily="50" charset="-128"/>
                <a:ea typeface="ＭＳ Ｐゴシック" panose="020B0600070205080204" pitchFamily="50" charset="-128"/>
              </a:rPr>
              <a:t>抜粋</a:t>
            </a:r>
            <a:endParaRPr kumimoji="1" lang="en-US" altLang="zh-TW" sz="8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27E6BA92-5334-3E43-D93B-AFD80C15B1B7}"/>
              </a:ext>
            </a:extLst>
          </p:cNvPr>
          <p:cNvSpPr>
            <a:spLocks noGrp="1"/>
          </p:cNvSpPr>
          <p:nvPr>
            <p:ph type="sldNum" sz="quarter" idx="12"/>
          </p:nvPr>
        </p:nvSpPr>
        <p:spPr>
          <a:xfrm>
            <a:off x="6457950" y="6248063"/>
            <a:ext cx="2057400" cy="365125"/>
          </a:xfrm>
        </p:spPr>
        <p:txBody>
          <a:bodyPr/>
          <a:lstStyle/>
          <a:p>
            <a:fld id="{5FD889E0-CAB2-4699-909D-B9A88D47ACBE}" type="slidenum">
              <a:rPr lang="en-US" smtClean="0"/>
              <a:pPr/>
              <a:t>9</a:t>
            </a:fld>
            <a:endParaRPr lang="en-US"/>
          </a:p>
        </p:txBody>
      </p:sp>
    </p:spTree>
    <p:extLst>
      <p:ext uri="{BB962C8B-B14F-4D97-AF65-F5344CB8AC3E}">
        <p14:creationId xmlns:p14="http://schemas.microsoft.com/office/powerpoint/2010/main" val="18333853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3147</TotalTime>
  <Words>2761</Words>
  <Application>Microsoft Office PowerPoint</Application>
  <PresentationFormat>画面に合わせる (4:3)</PresentationFormat>
  <Paragraphs>434</Paragraphs>
  <Slides>15</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BIZ UDPゴシック</vt:lpstr>
      <vt:lpstr>ＤＨＰ特太ゴシック体</vt:lpstr>
      <vt:lpstr>HG丸ｺﾞｼｯｸM-PRO</vt:lpstr>
      <vt:lpstr>ＭＳ Ｐゴシック</vt:lpstr>
      <vt:lpstr>ＭＳ ゴシック</vt:lpstr>
      <vt:lpstr>メイリオ</vt:lpstr>
      <vt:lpstr>游ゴシック</vt:lpstr>
      <vt:lpstr>Arial</vt:lpstr>
      <vt:lpstr>Calibri</vt:lpstr>
      <vt:lpstr>Calibri Light</vt:lpstr>
      <vt:lpstr>Office テーマ</vt:lpstr>
      <vt:lpstr>PowerPoint プレゼンテーション</vt:lpstr>
      <vt:lpstr>アセスメントとは（１）</vt:lpstr>
      <vt:lpstr>アセスメントとは（２）</vt:lpstr>
      <vt:lpstr>参考：総合的・多角的なアセスメントの枠組み例（厚生労働省ケアガイドライン）</vt:lpstr>
      <vt:lpstr>参考： 総合的・多角的なアセスメントの枠組み例（見立ての構造化）</vt:lpstr>
      <vt:lpstr>インテーク・アセスメントの留意点</vt:lpstr>
      <vt:lpstr>ニーズ整理の留意点</vt:lpstr>
      <vt:lpstr>ニーズ整理の方法（１）</vt:lpstr>
      <vt:lpstr>PowerPoint プレゼンテーション</vt:lpstr>
      <vt:lpstr>ニーズ整理の方法（３）</vt:lpstr>
      <vt:lpstr>PowerPoint プレゼンテーション</vt:lpstr>
      <vt:lpstr>PowerPoint プレゼンテーション</vt:lpstr>
      <vt:lpstr>PowerPoint プレゼンテーション</vt:lpstr>
      <vt:lpstr>初任者研修で大切な 　　　　アセスメントの可視化ツールの導入</vt:lpstr>
      <vt:lpstr>ケースレポート・ケース検討 （実践モデルを業務にする）</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藤川 雄一(fujikawa-yuuichi.ca6)</dc:creator>
  <cp:lastModifiedBy>橋本 航輔(hashimoto-kousuke)</cp:lastModifiedBy>
  <cp:revision>190</cp:revision>
  <cp:lastPrinted>2019-07-24T10:25:29Z</cp:lastPrinted>
  <dcterms:created xsi:type="dcterms:W3CDTF">2019-05-13T09:03:17Z</dcterms:created>
  <dcterms:modified xsi:type="dcterms:W3CDTF">2023-05-17T08:41:04Z</dcterms:modified>
</cp:coreProperties>
</file>